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655" r:id="rId2"/>
    <p:sldMasterId id="2147483656" r:id="rId3"/>
    <p:sldMasterId id="2147483702" r:id="rId4"/>
    <p:sldMasterId id="2147485671" r:id="rId5"/>
    <p:sldMasterId id="2147486370" r:id="rId6"/>
    <p:sldMasterId id="2147486554" r:id="rId7"/>
    <p:sldMasterId id="2147487831" r:id="rId8"/>
    <p:sldMasterId id="2147487844" r:id="rId9"/>
    <p:sldMasterId id="2147488029" r:id="rId10"/>
  </p:sldMasterIdLst>
  <p:notesMasterIdLst>
    <p:notesMasterId r:id="rId186"/>
  </p:notesMasterIdLst>
  <p:sldIdLst>
    <p:sldId id="4774" r:id="rId11"/>
    <p:sldId id="4775" r:id="rId12"/>
    <p:sldId id="4776" r:id="rId13"/>
    <p:sldId id="4815" r:id="rId14"/>
    <p:sldId id="4816" r:id="rId15"/>
    <p:sldId id="4817" r:id="rId16"/>
    <p:sldId id="4818" r:id="rId17"/>
    <p:sldId id="4819" r:id="rId18"/>
    <p:sldId id="4820" r:id="rId19"/>
    <p:sldId id="4821" r:id="rId20"/>
    <p:sldId id="4822" r:id="rId21"/>
    <p:sldId id="4823" r:id="rId22"/>
    <p:sldId id="4824" r:id="rId23"/>
    <p:sldId id="4825" r:id="rId24"/>
    <p:sldId id="4826" r:id="rId25"/>
    <p:sldId id="4827" r:id="rId26"/>
    <p:sldId id="4828" r:id="rId27"/>
    <p:sldId id="4829" r:id="rId28"/>
    <p:sldId id="4779" r:id="rId29"/>
    <p:sldId id="4780" r:id="rId30"/>
    <p:sldId id="3655" r:id="rId31"/>
    <p:sldId id="4778" r:id="rId32"/>
    <p:sldId id="3795" r:id="rId33"/>
    <p:sldId id="3672" r:id="rId34"/>
    <p:sldId id="4781" r:id="rId35"/>
    <p:sldId id="4669" r:id="rId36"/>
    <p:sldId id="4670" r:id="rId37"/>
    <p:sldId id="4520" r:id="rId38"/>
    <p:sldId id="4487" r:id="rId39"/>
    <p:sldId id="4488" r:id="rId40"/>
    <p:sldId id="4521" r:id="rId41"/>
    <p:sldId id="4798" r:id="rId42"/>
    <p:sldId id="4799" r:id="rId43"/>
    <p:sldId id="4800" r:id="rId44"/>
    <p:sldId id="4801" r:id="rId45"/>
    <p:sldId id="4802" r:id="rId46"/>
    <p:sldId id="4803" r:id="rId47"/>
    <p:sldId id="4804" r:id="rId48"/>
    <p:sldId id="4805" r:id="rId49"/>
    <p:sldId id="4806" r:id="rId50"/>
    <p:sldId id="4807" r:id="rId51"/>
    <p:sldId id="4808" r:id="rId52"/>
    <p:sldId id="4809" r:id="rId53"/>
    <p:sldId id="4813" r:id="rId54"/>
    <p:sldId id="4810" r:id="rId55"/>
    <p:sldId id="4811" r:id="rId56"/>
    <p:sldId id="4812" r:id="rId57"/>
    <p:sldId id="4814" r:id="rId58"/>
    <p:sldId id="4789" r:id="rId59"/>
    <p:sldId id="4790" r:id="rId60"/>
    <p:sldId id="4791" r:id="rId61"/>
    <p:sldId id="4793" r:id="rId62"/>
    <p:sldId id="4794" r:id="rId63"/>
    <p:sldId id="3702" r:id="rId64"/>
    <p:sldId id="3703" r:id="rId65"/>
    <p:sldId id="3704" r:id="rId66"/>
    <p:sldId id="4367" r:id="rId67"/>
    <p:sldId id="4368" r:id="rId68"/>
    <p:sldId id="3709" r:id="rId69"/>
    <p:sldId id="3717" r:id="rId70"/>
    <p:sldId id="3777" r:id="rId71"/>
    <p:sldId id="4060" r:id="rId72"/>
    <p:sldId id="4061" r:id="rId73"/>
    <p:sldId id="4062" r:id="rId74"/>
    <p:sldId id="4063" r:id="rId75"/>
    <p:sldId id="4064" r:id="rId76"/>
    <p:sldId id="4065" r:id="rId77"/>
    <p:sldId id="4098" r:id="rId78"/>
    <p:sldId id="4872" r:id="rId79"/>
    <p:sldId id="3815" r:id="rId80"/>
    <p:sldId id="4830" r:id="rId81"/>
    <p:sldId id="3939" r:id="rId82"/>
    <p:sldId id="4074" r:id="rId83"/>
    <p:sldId id="4832" r:id="rId84"/>
    <p:sldId id="4862" r:id="rId85"/>
    <p:sldId id="4863" r:id="rId86"/>
    <p:sldId id="4837" r:id="rId87"/>
    <p:sldId id="4835" r:id="rId88"/>
    <p:sldId id="4864" r:id="rId89"/>
    <p:sldId id="3814" r:id="rId90"/>
    <p:sldId id="3956" r:id="rId91"/>
    <p:sldId id="4457" r:id="rId92"/>
    <p:sldId id="4035" r:id="rId93"/>
    <p:sldId id="4036" r:id="rId94"/>
    <p:sldId id="4038" r:id="rId95"/>
    <p:sldId id="4099" r:id="rId96"/>
    <p:sldId id="4374" r:id="rId97"/>
    <p:sldId id="3822" r:id="rId98"/>
    <p:sldId id="4460" r:id="rId99"/>
    <p:sldId id="3825" r:id="rId100"/>
    <p:sldId id="3953" r:id="rId101"/>
    <p:sldId id="3751" r:id="rId102"/>
    <p:sldId id="4869" r:id="rId103"/>
    <p:sldId id="3753" r:id="rId104"/>
    <p:sldId id="3757" r:id="rId105"/>
    <p:sldId id="3758" r:id="rId106"/>
    <p:sldId id="4528" r:id="rId107"/>
    <p:sldId id="4529" r:id="rId108"/>
    <p:sldId id="4531" r:id="rId109"/>
    <p:sldId id="4532" r:id="rId110"/>
    <p:sldId id="4533" r:id="rId111"/>
    <p:sldId id="4534" r:id="rId112"/>
    <p:sldId id="3763" r:id="rId113"/>
    <p:sldId id="3830" r:id="rId114"/>
    <p:sldId id="3836" r:id="rId115"/>
    <p:sldId id="3837" r:id="rId116"/>
    <p:sldId id="3838" r:id="rId117"/>
    <p:sldId id="4881" r:id="rId118"/>
    <p:sldId id="4882" r:id="rId119"/>
    <p:sldId id="4888" r:id="rId120"/>
    <p:sldId id="4884" r:id="rId121"/>
    <p:sldId id="4887" r:id="rId122"/>
    <p:sldId id="4702" r:id="rId123"/>
    <p:sldId id="4703" r:id="rId124"/>
    <p:sldId id="4686" r:id="rId125"/>
    <p:sldId id="4687" r:id="rId126"/>
    <p:sldId id="4688" r:id="rId127"/>
    <p:sldId id="4689" r:id="rId128"/>
    <p:sldId id="4690" r:id="rId129"/>
    <p:sldId id="4691" r:id="rId130"/>
    <p:sldId id="4692" r:id="rId131"/>
    <p:sldId id="4693" r:id="rId132"/>
    <p:sldId id="4694" r:id="rId133"/>
    <p:sldId id="4695" r:id="rId134"/>
    <p:sldId id="4696" r:id="rId135"/>
    <p:sldId id="4699" r:id="rId136"/>
    <p:sldId id="4861" r:id="rId137"/>
    <p:sldId id="4701" r:id="rId138"/>
    <p:sldId id="4393" r:id="rId139"/>
    <p:sldId id="4394" r:id="rId140"/>
    <p:sldId id="4395" r:id="rId141"/>
    <p:sldId id="4421" r:id="rId142"/>
    <p:sldId id="4397" r:id="rId143"/>
    <p:sldId id="4398" r:id="rId144"/>
    <p:sldId id="4725" r:id="rId145"/>
    <p:sldId id="4726" r:id="rId146"/>
    <p:sldId id="4889" r:id="rId147"/>
    <p:sldId id="4890" r:id="rId148"/>
    <p:sldId id="4891" r:id="rId149"/>
    <p:sldId id="4839" r:id="rId150"/>
    <p:sldId id="4840" r:id="rId151"/>
    <p:sldId id="4841" r:id="rId152"/>
    <p:sldId id="4842" r:id="rId153"/>
    <p:sldId id="4843" r:id="rId154"/>
    <p:sldId id="4844" r:id="rId155"/>
    <p:sldId id="3766" r:id="rId156"/>
    <p:sldId id="4233" r:id="rId157"/>
    <p:sldId id="4567" r:id="rId158"/>
    <p:sldId id="4568" r:id="rId159"/>
    <p:sldId id="4569" r:id="rId160"/>
    <p:sldId id="4570" r:id="rId161"/>
    <p:sldId id="4782" r:id="rId162"/>
    <p:sldId id="4783" r:id="rId163"/>
    <p:sldId id="4795" r:id="rId164"/>
    <p:sldId id="4796" r:id="rId165"/>
    <p:sldId id="4845" r:id="rId166"/>
    <p:sldId id="4846" r:id="rId167"/>
    <p:sldId id="4847" r:id="rId168"/>
    <p:sldId id="4848" r:id="rId169"/>
    <p:sldId id="4849" r:id="rId170"/>
    <p:sldId id="4850" r:id="rId171"/>
    <p:sldId id="4851" r:id="rId172"/>
    <p:sldId id="4852" r:id="rId173"/>
    <p:sldId id="4853" r:id="rId174"/>
    <p:sldId id="4854" r:id="rId175"/>
    <p:sldId id="4855" r:id="rId176"/>
    <p:sldId id="4860" r:id="rId177"/>
    <p:sldId id="4865" r:id="rId178"/>
    <p:sldId id="4868" r:id="rId179"/>
    <p:sldId id="4870" r:id="rId180"/>
    <p:sldId id="4873" r:id="rId181"/>
    <p:sldId id="4874" r:id="rId182"/>
    <p:sldId id="4875" r:id="rId183"/>
    <p:sldId id="4876" r:id="rId184"/>
    <p:sldId id="4877" r:id="rId185"/>
  </p:sldIdLst>
  <p:sldSz cx="9144000" cy="6858000" type="screen4x3"/>
  <p:notesSz cx="7099300" cy="10234613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6A6A6"/>
    <a:srgbClr val="0099FF"/>
    <a:srgbClr val="FF0066"/>
    <a:srgbClr val="E20000"/>
    <a:srgbClr val="FFFF00"/>
    <a:srgbClr val="FF66FF"/>
    <a:srgbClr val="FF3300"/>
    <a:srgbClr val="66FFFF"/>
    <a:srgbClr val="04C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4" autoAdjust="0"/>
    <p:restoredTop sz="98261" autoAdjust="0"/>
  </p:normalViewPr>
  <p:slideViewPr>
    <p:cSldViewPr>
      <p:cViewPr varScale="1">
        <p:scale>
          <a:sx n="74" d="100"/>
          <a:sy n="74" d="100"/>
        </p:scale>
        <p:origin x="-107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87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117" Type="http://schemas.openxmlformats.org/officeDocument/2006/relationships/slide" Target="slides/slide107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12" Type="http://schemas.openxmlformats.org/officeDocument/2006/relationships/slide" Target="slides/slide102.xml"/><Relationship Id="rId133" Type="http://schemas.openxmlformats.org/officeDocument/2006/relationships/slide" Target="slides/slide123.xml"/><Relationship Id="rId138" Type="http://schemas.openxmlformats.org/officeDocument/2006/relationships/slide" Target="slides/slide128.xml"/><Relationship Id="rId154" Type="http://schemas.openxmlformats.org/officeDocument/2006/relationships/slide" Target="slides/slide144.xml"/><Relationship Id="rId159" Type="http://schemas.openxmlformats.org/officeDocument/2006/relationships/slide" Target="slides/slide149.xml"/><Relationship Id="rId175" Type="http://schemas.openxmlformats.org/officeDocument/2006/relationships/slide" Target="slides/slide165.xml"/><Relationship Id="rId170" Type="http://schemas.openxmlformats.org/officeDocument/2006/relationships/slide" Target="slides/slide160.xml"/><Relationship Id="rId16" Type="http://schemas.openxmlformats.org/officeDocument/2006/relationships/slide" Target="slides/slide6.xml"/><Relationship Id="rId107" Type="http://schemas.openxmlformats.org/officeDocument/2006/relationships/slide" Target="slides/slide97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123" Type="http://schemas.openxmlformats.org/officeDocument/2006/relationships/slide" Target="slides/slide113.xml"/><Relationship Id="rId128" Type="http://schemas.openxmlformats.org/officeDocument/2006/relationships/slide" Target="slides/slide118.xml"/><Relationship Id="rId144" Type="http://schemas.openxmlformats.org/officeDocument/2006/relationships/slide" Target="slides/slide134.xml"/><Relationship Id="rId149" Type="http://schemas.openxmlformats.org/officeDocument/2006/relationships/slide" Target="slides/slide13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160" Type="http://schemas.openxmlformats.org/officeDocument/2006/relationships/slide" Target="slides/slide150.xml"/><Relationship Id="rId165" Type="http://schemas.openxmlformats.org/officeDocument/2006/relationships/slide" Target="slides/slide155.xml"/><Relationship Id="rId181" Type="http://schemas.openxmlformats.org/officeDocument/2006/relationships/slide" Target="slides/slide171.xml"/><Relationship Id="rId186" Type="http://schemas.openxmlformats.org/officeDocument/2006/relationships/notesMaster" Target="notesMasters/notesMaster1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113" Type="http://schemas.openxmlformats.org/officeDocument/2006/relationships/slide" Target="slides/slide103.xml"/><Relationship Id="rId118" Type="http://schemas.openxmlformats.org/officeDocument/2006/relationships/slide" Target="slides/slide108.xml"/><Relationship Id="rId134" Type="http://schemas.openxmlformats.org/officeDocument/2006/relationships/slide" Target="slides/slide124.xml"/><Relationship Id="rId139" Type="http://schemas.openxmlformats.org/officeDocument/2006/relationships/slide" Target="slides/slide129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150" Type="http://schemas.openxmlformats.org/officeDocument/2006/relationships/slide" Target="slides/slide140.xml"/><Relationship Id="rId155" Type="http://schemas.openxmlformats.org/officeDocument/2006/relationships/slide" Target="slides/slide145.xml"/><Relationship Id="rId171" Type="http://schemas.openxmlformats.org/officeDocument/2006/relationships/slide" Target="slides/slide161.xml"/><Relationship Id="rId176" Type="http://schemas.openxmlformats.org/officeDocument/2006/relationships/slide" Target="slides/slide166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59" Type="http://schemas.openxmlformats.org/officeDocument/2006/relationships/slide" Target="slides/slide49.xml"/><Relationship Id="rId103" Type="http://schemas.openxmlformats.org/officeDocument/2006/relationships/slide" Target="slides/slide93.xml"/><Relationship Id="rId108" Type="http://schemas.openxmlformats.org/officeDocument/2006/relationships/slide" Target="slides/slide98.xml"/><Relationship Id="rId124" Type="http://schemas.openxmlformats.org/officeDocument/2006/relationships/slide" Target="slides/slide114.xml"/><Relationship Id="rId129" Type="http://schemas.openxmlformats.org/officeDocument/2006/relationships/slide" Target="slides/slide119.xml"/><Relationship Id="rId54" Type="http://schemas.openxmlformats.org/officeDocument/2006/relationships/slide" Target="slides/slide44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40" Type="http://schemas.openxmlformats.org/officeDocument/2006/relationships/slide" Target="slides/slide130.xml"/><Relationship Id="rId145" Type="http://schemas.openxmlformats.org/officeDocument/2006/relationships/slide" Target="slides/slide135.xml"/><Relationship Id="rId161" Type="http://schemas.openxmlformats.org/officeDocument/2006/relationships/slide" Target="slides/slide151.xml"/><Relationship Id="rId166" Type="http://schemas.openxmlformats.org/officeDocument/2006/relationships/slide" Target="slides/slide156.xml"/><Relationship Id="rId182" Type="http://schemas.openxmlformats.org/officeDocument/2006/relationships/slide" Target="slides/slide172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49" Type="http://schemas.openxmlformats.org/officeDocument/2006/relationships/slide" Target="slides/slide39.xml"/><Relationship Id="rId114" Type="http://schemas.openxmlformats.org/officeDocument/2006/relationships/slide" Target="slides/slide104.xml"/><Relationship Id="rId119" Type="http://schemas.openxmlformats.org/officeDocument/2006/relationships/slide" Target="slides/slide109.xml"/><Relationship Id="rId44" Type="http://schemas.openxmlformats.org/officeDocument/2006/relationships/slide" Target="slides/slide34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130" Type="http://schemas.openxmlformats.org/officeDocument/2006/relationships/slide" Target="slides/slide120.xml"/><Relationship Id="rId135" Type="http://schemas.openxmlformats.org/officeDocument/2006/relationships/slide" Target="slides/slide125.xml"/><Relationship Id="rId151" Type="http://schemas.openxmlformats.org/officeDocument/2006/relationships/slide" Target="slides/slide141.xml"/><Relationship Id="rId156" Type="http://schemas.openxmlformats.org/officeDocument/2006/relationships/slide" Target="slides/slide146.xml"/><Relationship Id="rId177" Type="http://schemas.openxmlformats.org/officeDocument/2006/relationships/slide" Target="slides/slide167.xml"/><Relationship Id="rId172" Type="http://schemas.openxmlformats.org/officeDocument/2006/relationships/slide" Target="slides/slide162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slide" Target="slides/slide9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120" Type="http://schemas.openxmlformats.org/officeDocument/2006/relationships/slide" Target="slides/slide110.xml"/><Relationship Id="rId125" Type="http://schemas.openxmlformats.org/officeDocument/2006/relationships/slide" Target="slides/slide115.xml"/><Relationship Id="rId141" Type="http://schemas.openxmlformats.org/officeDocument/2006/relationships/slide" Target="slides/slide131.xml"/><Relationship Id="rId146" Type="http://schemas.openxmlformats.org/officeDocument/2006/relationships/slide" Target="slides/slide136.xml"/><Relationship Id="rId167" Type="http://schemas.openxmlformats.org/officeDocument/2006/relationships/slide" Target="slides/slide157.xml"/><Relationship Id="rId18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162" Type="http://schemas.openxmlformats.org/officeDocument/2006/relationships/slide" Target="slides/slide152.xml"/><Relationship Id="rId183" Type="http://schemas.openxmlformats.org/officeDocument/2006/relationships/slide" Target="slides/slide17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110" Type="http://schemas.openxmlformats.org/officeDocument/2006/relationships/slide" Target="slides/slide100.xml"/><Relationship Id="rId115" Type="http://schemas.openxmlformats.org/officeDocument/2006/relationships/slide" Target="slides/slide105.xml"/><Relationship Id="rId131" Type="http://schemas.openxmlformats.org/officeDocument/2006/relationships/slide" Target="slides/slide121.xml"/><Relationship Id="rId136" Type="http://schemas.openxmlformats.org/officeDocument/2006/relationships/slide" Target="slides/slide126.xml"/><Relationship Id="rId157" Type="http://schemas.openxmlformats.org/officeDocument/2006/relationships/slide" Target="slides/slide147.xml"/><Relationship Id="rId178" Type="http://schemas.openxmlformats.org/officeDocument/2006/relationships/slide" Target="slides/slide168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52" Type="http://schemas.openxmlformats.org/officeDocument/2006/relationships/slide" Target="slides/slide142.xml"/><Relationship Id="rId173" Type="http://schemas.openxmlformats.org/officeDocument/2006/relationships/slide" Target="slides/slide163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126" Type="http://schemas.openxmlformats.org/officeDocument/2006/relationships/slide" Target="slides/slide116.xml"/><Relationship Id="rId147" Type="http://schemas.openxmlformats.org/officeDocument/2006/relationships/slide" Target="slides/slide137.xml"/><Relationship Id="rId168" Type="http://schemas.openxmlformats.org/officeDocument/2006/relationships/slide" Target="slides/slide15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121" Type="http://schemas.openxmlformats.org/officeDocument/2006/relationships/slide" Target="slides/slide111.xml"/><Relationship Id="rId142" Type="http://schemas.openxmlformats.org/officeDocument/2006/relationships/slide" Target="slides/slide132.xml"/><Relationship Id="rId163" Type="http://schemas.openxmlformats.org/officeDocument/2006/relationships/slide" Target="slides/slide153.xml"/><Relationship Id="rId184" Type="http://schemas.openxmlformats.org/officeDocument/2006/relationships/slide" Target="slides/slide174.xml"/><Relationship Id="rId18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5.xml"/><Relationship Id="rId46" Type="http://schemas.openxmlformats.org/officeDocument/2006/relationships/slide" Target="slides/slide36.xml"/><Relationship Id="rId67" Type="http://schemas.openxmlformats.org/officeDocument/2006/relationships/slide" Target="slides/slide57.xml"/><Relationship Id="rId116" Type="http://schemas.openxmlformats.org/officeDocument/2006/relationships/slide" Target="slides/slide106.xml"/><Relationship Id="rId137" Type="http://schemas.openxmlformats.org/officeDocument/2006/relationships/slide" Target="slides/slide127.xml"/><Relationship Id="rId158" Type="http://schemas.openxmlformats.org/officeDocument/2006/relationships/slide" Target="slides/slide148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62" Type="http://schemas.openxmlformats.org/officeDocument/2006/relationships/slide" Target="slides/slide52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111" Type="http://schemas.openxmlformats.org/officeDocument/2006/relationships/slide" Target="slides/slide101.xml"/><Relationship Id="rId132" Type="http://schemas.openxmlformats.org/officeDocument/2006/relationships/slide" Target="slides/slide122.xml"/><Relationship Id="rId153" Type="http://schemas.openxmlformats.org/officeDocument/2006/relationships/slide" Target="slides/slide143.xml"/><Relationship Id="rId174" Type="http://schemas.openxmlformats.org/officeDocument/2006/relationships/slide" Target="slides/slide164.xml"/><Relationship Id="rId179" Type="http://schemas.openxmlformats.org/officeDocument/2006/relationships/slide" Target="slides/slide169.xml"/><Relationship Id="rId190" Type="http://schemas.openxmlformats.org/officeDocument/2006/relationships/tableStyles" Target="tableStyles.xml"/><Relationship Id="rId15" Type="http://schemas.openxmlformats.org/officeDocument/2006/relationships/slide" Target="slides/slide5.xml"/><Relationship Id="rId36" Type="http://schemas.openxmlformats.org/officeDocument/2006/relationships/slide" Target="slides/slide26.xml"/><Relationship Id="rId57" Type="http://schemas.openxmlformats.org/officeDocument/2006/relationships/slide" Target="slides/slide47.xml"/><Relationship Id="rId106" Type="http://schemas.openxmlformats.org/officeDocument/2006/relationships/slide" Target="slides/slide96.xml"/><Relationship Id="rId127" Type="http://schemas.openxmlformats.org/officeDocument/2006/relationships/slide" Target="slides/slide11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52" Type="http://schemas.openxmlformats.org/officeDocument/2006/relationships/slide" Target="slides/slide42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122" Type="http://schemas.openxmlformats.org/officeDocument/2006/relationships/slide" Target="slides/slide112.xml"/><Relationship Id="rId143" Type="http://schemas.openxmlformats.org/officeDocument/2006/relationships/slide" Target="slides/slide133.xml"/><Relationship Id="rId148" Type="http://schemas.openxmlformats.org/officeDocument/2006/relationships/slide" Target="slides/slide138.xml"/><Relationship Id="rId164" Type="http://schemas.openxmlformats.org/officeDocument/2006/relationships/slide" Target="slides/slide154.xml"/><Relationship Id="rId169" Type="http://schemas.openxmlformats.org/officeDocument/2006/relationships/slide" Target="slides/slide159.xml"/><Relationship Id="rId185" Type="http://schemas.openxmlformats.org/officeDocument/2006/relationships/slide" Target="slides/slide17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7" Type="http://schemas.openxmlformats.org/officeDocument/2006/relationships/image" Target="../media/image32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1.wmf"/><Relationship Id="rId5" Type="http://schemas.openxmlformats.org/officeDocument/2006/relationships/image" Target="../media/image44.wmf"/><Relationship Id="rId4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3.wmf"/><Relationship Id="rId4" Type="http://schemas.openxmlformats.org/officeDocument/2006/relationships/image" Target="../media/image31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62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10" Type="http://schemas.openxmlformats.org/officeDocument/2006/relationships/image" Target="../media/image78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5" Type="http://schemas.openxmlformats.org/officeDocument/2006/relationships/image" Target="../media/image95.wmf"/><Relationship Id="rId4" Type="http://schemas.openxmlformats.org/officeDocument/2006/relationships/image" Target="../media/image9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4" Type="http://schemas.openxmlformats.org/officeDocument/2006/relationships/image" Target="../media/image100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Relationship Id="rId5" Type="http://schemas.openxmlformats.org/officeDocument/2006/relationships/image" Target="../media/image129.wmf"/><Relationship Id="rId4" Type="http://schemas.openxmlformats.org/officeDocument/2006/relationships/image" Target="../media/image128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5" Type="http://schemas.openxmlformats.org/officeDocument/2006/relationships/image" Target="../media/image134.wmf"/><Relationship Id="rId4" Type="http://schemas.openxmlformats.org/officeDocument/2006/relationships/image" Target="../media/image133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5" Type="http://schemas.openxmlformats.org/officeDocument/2006/relationships/image" Target="../media/image164.wmf"/><Relationship Id="rId4" Type="http://schemas.openxmlformats.org/officeDocument/2006/relationships/image" Target="../media/image163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3" Type="http://schemas.openxmlformats.org/officeDocument/2006/relationships/image" Target="../media/image170.wmf"/><Relationship Id="rId7" Type="http://schemas.openxmlformats.org/officeDocument/2006/relationships/image" Target="../media/image174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6" Type="http://schemas.openxmlformats.org/officeDocument/2006/relationships/image" Target="../media/image173.wmf"/><Relationship Id="rId5" Type="http://schemas.openxmlformats.org/officeDocument/2006/relationships/image" Target="../media/image172.wmf"/><Relationship Id="rId4" Type="http://schemas.openxmlformats.org/officeDocument/2006/relationships/image" Target="../media/image171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wmf"/><Relationship Id="rId1" Type="http://schemas.openxmlformats.org/officeDocument/2006/relationships/image" Target="../media/image16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1.wmf"/><Relationship Id="rId4" Type="http://schemas.openxmlformats.org/officeDocument/2006/relationships/image" Target="../media/image17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0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1.wmf"/><Relationship Id="rId6" Type="http://schemas.openxmlformats.org/officeDocument/2006/relationships/image" Target="../media/image177.wmf"/><Relationship Id="rId5" Type="http://schemas.openxmlformats.org/officeDocument/2006/relationships/image" Target="../media/image176.wmf"/><Relationship Id="rId4" Type="http://schemas.openxmlformats.org/officeDocument/2006/relationships/image" Target="../media/image181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image" Target="../media/image183.wmf"/><Relationship Id="rId7" Type="http://schemas.openxmlformats.org/officeDocument/2006/relationships/image" Target="../media/image180.wmf"/><Relationship Id="rId2" Type="http://schemas.openxmlformats.org/officeDocument/2006/relationships/image" Target="../media/image182.wmf"/><Relationship Id="rId1" Type="http://schemas.openxmlformats.org/officeDocument/2006/relationships/image" Target="../media/image171.wmf"/><Relationship Id="rId6" Type="http://schemas.openxmlformats.org/officeDocument/2006/relationships/image" Target="../media/image184.wmf"/><Relationship Id="rId5" Type="http://schemas.openxmlformats.org/officeDocument/2006/relationships/image" Target="../media/image177.wmf"/><Relationship Id="rId4" Type="http://schemas.openxmlformats.org/officeDocument/2006/relationships/image" Target="../media/image176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5.wmf"/><Relationship Id="rId1" Type="http://schemas.openxmlformats.org/officeDocument/2006/relationships/image" Target="../media/image182.wmf"/><Relationship Id="rId4" Type="http://schemas.openxmlformats.org/officeDocument/2006/relationships/image" Target="../media/image187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Relationship Id="rId5" Type="http://schemas.openxmlformats.org/officeDocument/2006/relationships/image" Target="../media/image192.wmf"/><Relationship Id="rId4" Type="http://schemas.openxmlformats.org/officeDocument/2006/relationships/image" Target="../media/image191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194.wmf"/><Relationship Id="rId1" Type="http://schemas.openxmlformats.org/officeDocument/2006/relationships/image" Target="../media/image193.wmf"/><Relationship Id="rId4" Type="http://schemas.openxmlformats.org/officeDocument/2006/relationships/image" Target="../media/image196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7.wmf"/><Relationship Id="rId1" Type="http://schemas.openxmlformats.org/officeDocument/2006/relationships/image" Target="../media/image195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image" Target="../media/image198.wmf"/><Relationship Id="rId1" Type="http://schemas.openxmlformats.org/officeDocument/2006/relationships/image" Target="../media/image197.wmf"/><Relationship Id="rId4" Type="http://schemas.openxmlformats.org/officeDocument/2006/relationships/image" Target="../media/image200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4.wmf"/><Relationship Id="rId1" Type="http://schemas.openxmlformats.org/officeDocument/2006/relationships/image" Target="../media/image201.wmf"/><Relationship Id="rId4" Type="http://schemas.openxmlformats.org/officeDocument/2006/relationships/image" Target="../media/image202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image" Target="../media/image205.wmf"/><Relationship Id="rId1" Type="http://schemas.openxmlformats.org/officeDocument/2006/relationships/image" Target="../media/image204.wmf"/><Relationship Id="rId4" Type="http://schemas.openxmlformats.org/officeDocument/2006/relationships/image" Target="../media/image207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210.wmf"/><Relationship Id="rId1" Type="http://schemas.openxmlformats.org/officeDocument/2006/relationships/image" Target="../media/image209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wmf"/><Relationship Id="rId1" Type="http://schemas.openxmlformats.org/officeDocument/2006/relationships/image" Target="../media/image209.w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3" Type="http://schemas.openxmlformats.org/officeDocument/2006/relationships/image" Target="../media/image223.wmf"/><Relationship Id="rId7" Type="http://schemas.openxmlformats.org/officeDocument/2006/relationships/image" Target="../media/image226.wmf"/><Relationship Id="rId2" Type="http://schemas.openxmlformats.org/officeDocument/2006/relationships/image" Target="../media/image222.wmf"/><Relationship Id="rId1" Type="http://schemas.openxmlformats.org/officeDocument/2006/relationships/image" Target="../media/image221.wmf"/><Relationship Id="rId6" Type="http://schemas.openxmlformats.org/officeDocument/2006/relationships/image" Target="../media/image225.wmf"/><Relationship Id="rId5" Type="http://schemas.openxmlformats.org/officeDocument/2006/relationships/image" Target="NULL"/><Relationship Id="rId10" Type="http://schemas.openxmlformats.org/officeDocument/2006/relationships/image" Target="../media/image229.wmf"/><Relationship Id="rId4" Type="http://schemas.openxmlformats.org/officeDocument/2006/relationships/image" Target="../media/image224.wmf"/><Relationship Id="rId9" Type="http://schemas.openxmlformats.org/officeDocument/2006/relationships/image" Target="../media/image228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2.wmf"/><Relationship Id="rId1" Type="http://schemas.openxmlformats.org/officeDocument/2006/relationships/image" Target="../media/image231.wmf"/><Relationship Id="rId6" Type="http://schemas.openxmlformats.org/officeDocument/2006/relationships/image" Target="../media/image236.wmf"/><Relationship Id="rId5" Type="http://schemas.openxmlformats.org/officeDocument/2006/relationships/image" Target="../media/image235.wmf"/><Relationship Id="rId4" Type="http://schemas.openxmlformats.org/officeDocument/2006/relationships/image" Target="../media/image234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Relationship Id="rId6" Type="http://schemas.openxmlformats.org/officeDocument/2006/relationships/image" Target="../media/image245.wmf"/><Relationship Id="rId5" Type="http://schemas.openxmlformats.org/officeDocument/2006/relationships/image" Target="../media/image244.wmf"/><Relationship Id="rId4" Type="http://schemas.openxmlformats.org/officeDocument/2006/relationships/image" Target="../media/image243.w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wmf"/><Relationship Id="rId1" Type="http://schemas.openxmlformats.org/officeDocument/2006/relationships/image" Target="../media/image247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wmf"/><Relationship Id="rId2" Type="http://schemas.openxmlformats.org/officeDocument/2006/relationships/image" Target="../media/image251.wmf"/><Relationship Id="rId1" Type="http://schemas.openxmlformats.org/officeDocument/2006/relationships/image" Target="../media/image250.wmf"/><Relationship Id="rId5" Type="http://schemas.openxmlformats.org/officeDocument/2006/relationships/image" Target="../media/image254.wmf"/><Relationship Id="rId4" Type="http://schemas.openxmlformats.org/officeDocument/2006/relationships/image" Target="../media/image253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wmf"/><Relationship Id="rId2" Type="http://schemas.openxmlformats.org/officeDocument/2006/relationships/image" Target="../media/image256.wmf"/><Relationship Id="rId1" Type="http://schemas.openxmlformats.org/officeDocument/2006/relationships/image" Target="../media/image255.wmf"/><Relationship Id="rId6" Type="http://schemas.openxmlformats.org/officeDocument/2006/relationships/image" Target="../media/image260.wmf"/><Relationship Id="rId5" Type="http://schemas.openxmlformats.org/officeDocument/2006/relationships/image" Target="../media/image259.wmf"/><Relationship Id="rId4" Type="http://schemas.openxmlformats.org/officeDocument/2006/relationships/image" Target="../media/image258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wmf"/><Relationship Id="rId2" Type="http://schemas.openxmlformats.org/officeDocument/2006/relationships/image" Target="../media/image265.wmf"/><Relationship Id="rId1" Type="http://schemas.openxmlformats.org/officeDocument/2006/relationships/image" Target="../media/image264.wmf"/><Relationship Id="rId5" Type="http://schemas.openxmlformats.org/officeDocument/2006/relationships/image" Target="../media/image268.wmf"/><Relationship Id="rId4" Type="http://schemas.openxmlformats.org/officeDocument/2006/relationships/image" Target="../media/image26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wmf"/><Relationship Id="rId7" Type="http://schemas.openxmlformats.org/officeDocument/2006/relationships/image" Target="../media/image274.wmf"/><Relationship Id="rId2" Type="http://schemas.openxmlformats.org/officeDocument/2006/relationships/image" Target="../media/image270.wmf"/><Relationship Id="rId1" Type="http://schemas.openxmlformats.org/officeDocument/2006/relationships/image" Target="../media/image269.wmf"/><Relationship Id="rId6" Type="http://schemas.openxmlformats.org/officeDocument/2006/relationships/image" Target="../media/image273.wmf"/><Relationship Id="rId5" Type="http://schemas.openxmlformats.org/officeDocument/2006/relationships/image" Target="../media/image267.wmf"/><Relationship Id="rId4" Type="http://schemas.openxmlformats.org/officeDocument/2006/relationships/image" Target="../media/image272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wmf"/><Relationship Id="rId2" Type="http://schemas.openxmlformats.org/officeDocument/2006/relationships/image" Target="../media/image276.wmf"/><Relationship Id="rId1" Type="http://schemas.openxmlformats.org/officeDocument/2006/relationships/image" Target="../media/image275.wmf"/><Relationship Id="rId5" Type="http://schemas.openxmlformats.org/officeDocument/2006/relationships/image" Target="../media/image279.wmf"/><Relationship Id="rId4" Type="http://schemas.openxmlformats.org/officeDocument/2006/relationships/image" Target="../media/image278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wmf"/><Relationship Id="rId2" Type="http://schemas.openxmlformats.org/officeDocument/2006/relationships/image" Target="../media/image276.wmf"/><Relationship Id="rId1" Type="http://schemas.openxmlformats.org/officeDocument/2006/relationships/image" Target="../media/image280.wmf"/><Relationship Id="rId5" Type="http://schemas.openxmlformats.org/officeDocument/2006/relationships/image" Target="../media/image281.wmf"/><Relationship Id="rId4" Type="http://schemas.openxmlformats.org/officeDocument/2006/relationships/image" Target="../media/image278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6" Type="http://schemas.openxmlformats.org/officeDocument/2006/relationships/image" Target="../media/image283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wmf"/><Relationship Id="rId3" Type="http://schemas.openxmlformats.org/officeDocument/2006/relationships/image" Target="../media/image286.wmf"/><Relationship Id="rId7" Type="http://schemas.openxmlformats.org/officeDocument/2006/relationships/image" Target="../media/image290.wmf"/><Relationship Id="rId2" Type="http://schemas.openxmlformats.org/officeDocument/2006/relationships/image" Target="../media/image285.wmf"/><Relationship Id="rId1" Type="http://schemas.openxmlformats.org/officeDocument/2006/relationships/image" Target="../media/image284.wmf"/><Relationship Id="rId6" Type="http://schemas.openxmlformats.org/officeDocument/2006/relationships/image" Target="../media/image289.wmf"/><Relationship Id="rId5" Type="http://schemas.openxmlformats.org/officeDocument/2006/relationships/image" Target="../media/image288.wmf"/><Relationship Id="rId10" Type="http://schemas.openxmlformats.org/officeDocument/2006/relationships/image" Target="../media/image293.wmf"/><Relationship Id="rId4" Type="http://schemas.openxmlformats.org/officeDocument/2006/relationships/image" Target="../media/image287.wmf"/><Relationship Id="rId9" Type="http://schemas.openxmlformats.org/officeDocument/2006/relationships/image" Target="../media/image292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6" Type="http://schemas.openxmlformats.org/officeDocument/2006/relationships/image" Target="../media/image299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wmf"/><Relationship Id="rId1" Type="http://schemas.openxmlformats.org/officeDocument/2006/relationships/image" Target="../media/image300.w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wmf"/><Relationship Id="rId2" Type="http://schemas.openxmlformats.org/officeDocument/2006/relationships/image" Target="../media/image302.wmf"/><Relationship Id="rId1" Type="http://schemas.openxmlformats.org/officeDocument/2006/relationships/image" Target="../media/image169.wmf"/></Relationships>
</file>

<file path=ppt/drawings/_rels/vmlDrawing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305.wmf"/><Relationship Id="rId1" Type="http://schemas.openxmlformats.org/officeDocument/2006/relationships/image" Target="../media/image304.wmf"/><Relationship Id="rId4" Type="http://schemas.openxmlformats.org/officeDocument/2006/relationships/image" Target="../media/image303.w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wmf"/><Relationship Id="rId2" Type="http://schemas.openxmlformats.org/officeDocument/2006/relationships/image" Target="../media/image181.wmf"/><Relationship Id="rId1" Type="http://schemas.openxmlformats.org/officeDocument/2006/relationships/image" Target="../media/image306.wmf"/><Relationship Id="rId5" Type="http://schemas.openxmlformats.org/officeDocument/2006/relationships/image" Target="../media/image303.wmf"/><Relationship Id="rId4" Type="http://schemas.openxmlformats.org/officeDocument/2006/relationships/image" Target="../media/image30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.wmf"/></Relationships>
</file>

<file path=ppt/drawings/_rels/vmlDrawing8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wmf"/><Relationship Id="rId3" Type="http://schemas.openxmlformats.org/officeDocument/2006/relationships/image" Target="../media/image182.wmf"/><Relationship Id="rId7" Type="http://schemas.openxmlformats.org/officeDocument/2006/relationships/image" Target="../media/image310.wmf"/><Relationship Id="rId2" Type="http://schemas.openxmlformats.org/officeDocument/2006/relationships/image" Target="../media/image308.wmf"/><Relationship Id="rId1" Type="http://schemas.openxmlformats.org/officeDocument/2006/relationships/image" Target="../media/image303.wmf"/><Relationship Id="rId6" Type="http://schemas.openxmlformats.org/officeDocument/2006/relationships/image" Target="../media/image307.wmf"/><Relationship Id="rId5" Type="http://schemas.openxmlformats.org/officeDocument/2006/relationships/image" Target="../media/image305.wmf"/><Relationship Id="rId4" Type="http://schemas.openxmlformats.org/officeDocument/2006/relationships/image" Target="../media/image309.w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312.wmf"/><Relationship Id="rId1" Type="http://schemas.openxmlformats.org/officeDocument/2006/relationships/image" Target="../media/image182.wmf"/><Relationship Id="rId6" Type="http://schemas.openxmlformats.org/officeDocument/2006/relationships/image" Target="../media/image311.wmf"/><Relationship Id="rId5" Type="http://schemas.openxmlformats.org/officeDocument/2006/relationships/image" Target="../media/image309.wmf"/><Relationship Id="rId4" Type="http://schemas.openxmlformats.org/officeDocument/2006/relationships/image" Target="../media/image308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wmf"/><Relationship Id="rId2" Type="http://schemas.openxmlformats.org/officeDocument/2006/relationships/image" Target="../media/image316.wmf"/><Relationship Id="rId1" Type="http://schemas.openxmlformats.org/officeDocument/2006/relationships/image" Target="../media/image315.wmf"/><Relationship Id="rId5" Type="http://schemas.openxmlformats.org/officeDocument/2006/relationships/image" Target="../media/image319.wmf"/><Relationship Id="rId4" Type="http://schemas.openxmlformats.org/officeDocument/2006/relationships/image" Target="../media/image318.w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w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1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wmf"/><Relationship Id="rId2" Type="http://schemas.openxmlformats.org/officeDocument/2006/relationships/image" Target="../media/image322.wmf"/><Relationship Id="rId1" Type="http://schemas.openxmlformats.org/officeDocument/2006/relationships/image" Target="../media/image3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D74D85-2FA3-4AE0-8E72-417A6019C604}" type="datetimeFigureOut">
              <a:rPr lang="zh-CN" altLang="en-US"/>
              <a:pPr>
                <a:defRPr/>
              </a:pPr>
              <a:t>2019/1/6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D8626B6-B0CB-4F91-9707-ECA937968D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266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39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39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6D0F0EB-2047-439F-AF15-D61A19DE9200}" type="slidenum">
              <a:rPr lang="zh-CN" altLang="en-US" smtClean="0">
                <a:solidFill>
                  <a:srgbClr val="000000"/>
                </a:solidFill>
                <a:latin typeface="French Script MT" pitchFamily="66" charset="0"/>
              </a:rPr>
              <a:pPr algn="r" eaLnBrk="1" hangingPunct="1">
                <a:spcBef>
                  <a:spcPct val="0"/>
                </a:spcBef>
              </a:pPr>
              <a:t>117</a:t>
            </a:fld>
            <a:endParaRPr lang="en-US" altLang="zh-CN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760 w 6027"/>
                <a:gd name="T1" fmla="*/ 1248 h 2296"/>
                <a:gd name="T2" fmla="*/ 0 w 6027"/>
                <a:gd name="T3" fmla="*/ 1248 h 2296"/>
                <a:gd name="T4" fmla="*/ 0 w 6027"/>
                <a:gd name="T5" fmla="*/ 0 h 2296"/>
                <a:gd name="T6" fmla="*/ 5760 w 6027"/>
                <a:gd name="T7" fmla="*/ 0 h 2296"/>
                <a:gd name="T8" fmla="*/ 5760 w 6027"/>
                <a:gd name="T9" fmla="*/ 1248 h 2296"/>
                <a:gd name="T10" fmla="*/ 5760 w 6027"/>
                <a:gd name="T11" fmla="*/ 1248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895600 w 5748"/>
              <a:gd name="T1" fmla="*/ 609600 h 246"/>
              <a:gd name="T2" fmla="*/ 0 w 5748"/>
              <a:gd name="T3" fmla="*/ 609600 h 246"/>
              <a:gd name="T4" fmla="*/ 0 w 5748"/>
              <a:gd name="T5" fmla="*/ 0 h 246"/>
              <a:gd name="T6" fmla="*/ 2895600 w 5748"/>
              <a:gd name="T7" fmla="*/ 0 h 246"/>
              <a:gd name="T8" fmla="*/ 2895600 w 5748"/>
              <a:gd name="T9" fmla="*/ 609600 h 246"/>
              <a:gd name="T10" fmla="*/ 2895600 w 5748"/>
              <a:gd name="T11" fmla="*/ 609600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0 h 353"/>
                  <a:gd name="T4" fmla="*/ 24 w 186"/>
                  <a:gd name="T5" fmla="*/ 34 h 353"/>
                  <a:gd name="T6" fmla="*/ 18 w 186"/>
                  <a:gd name="T7" fmla="*/ 74 h 353"/>
                  <a:gd name="T8" fmla="*/ 42 w 186"/>
                  <a:gd name="T9" fmla="*/ 128 h 353"/>
                  <a:gd name="T10" fmla="*/ 48 w 186"/>
                  <a:gd name="T11" fmla="*/ 181 h 353"/>
                  <a:gd name="T12" fmla="*/ 0 w 186"/>
                  <a:gd name="T13" fmla="*/ 395 h 353"/>
                  <a:gd name="T14" fmla="*/ 54 w 186"/>
                  <a:gd name="T15" fmla="*/ 261 h 353"/>
                  <a:gd name="T16" fmla="*/ 84 w 186"/>
                  <a:gd name="T17" fmla="*/ 242 h 353"/>
                  <a:gd name="T18" fmla="*/ 126 w 186"/>
                  <a:gd name="T19" fmla="*/ 141 h 353"/>
                  <a:gd name="T20" fmla="*/ 144 w 186"/>
                  <a:gd name="T21" fmla="*/ 134 h 353"/>
                  <a:gd name="T22" fmla="*/ 144 w 186"/>
                  <a:gd name="T23" fmla="*/ 101 h 353"/>
                  <a:gd name="T24" fmla="*/ 186 w 186"/>
                  <a:gd name="T25" fmla="*/ 74 h 353"/>
                  <a:gd name="T26" fmla="*/ 162 w 186"/>
                  <a:gd name="T27" fmla="*/ 67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7 h 66"/>
                  <a:gd name="T8" fmla="*/ 6 w 155"/>
                  <a:gd name="T9" fmla="*/ 20 h 66"/>
                  <a:gd name="T10" fmla="*/ 0 w 155"/>
                  <a:gd name="T11" fmla="*/ 27 h 66"/>
                  <a:gd name="T12" fmla="*/ 78 w 155"/>
                  <a:gd name="T13" fmla="*/ 67 h 66"/>
                  <a:gd name="T14" fmla="*/ 96 w 155"/>
                  <a:gd name="T15" fmla="*/ 47 h 66"/>
                  <a:gd name="T16" fmla="*/ 155 w 155"/>
                  <a:gd name="T17" fmla="*/ 74 h 66"/>
                  <a:gd name="T18" fmla="*/ 126 w 155"/>
                  <a:gd name="T19" fmla="*/ 27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41 h 72"/>
                  <a:gd name="T2" fmla="*/ 0 w 42"/>
                  <a:gd name="T3" fmla="*/ 20 h 72"/>
                  <a:gd name="T4" fmla="*/ 12 w 42"/>
                  <a:gd name="T5" fmla="*/ 7 h 72"/>
                  <a:gd name="T6" fmla="*/ 0 w 42"/>
                  <a:gd name="T7" fmla="*/ 7 h 72"/>
                  <a:gd name="T8" fmla="*/ 12 w 42"/>
                  <a:gd name="T9" fmla="*/ 7 h 72"/>
                  <a:gd name="T10" fmla="*/ 24 w 42"/>
                  <a:gd name="T11" fmla="*/ 7 h 72"/>
                  <a:gd name="T12" fmla="*/ 36 w 42"/>
                  <a:gd name="T13" fmla="*/ 7 h 72"/>
                  <a:gd name="T14" fmla="*/ 42 w 42"/>
                  <a:gd name="T15" fmla="*/ 0 h 72"/>
                  <a:gd name="T16" fmla="*/ 30 w 42"/>
                  <a:gd name="T17" fmla="*/ 20 h 72"/>
                  <a:gd name="T18" fmla="*/ 42 w 42"/>
                  <a:gd name="T19" fmla="*/ 54 h 72"/>
                  <a:gd name="T20" fmla="*/ 12 w 42"/>
                  <a:gd name="T21" fmla="*/ 81 h 72"/>
                  <a:gd name="T22" fmla="*/ 6 w 42"/>
                  <a:gd name="T23" fmla="*/ 41 h 72"/>
                  <a:gd name="T24" fmla="*/ 6 w 42"/>
                  <a:gd name="T25" fmla="*/ 41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1 h 287"/>
                <a:gd name="T4" fmla="*/ 66 w 365"/>
                <a:gd name="T5" fmla="*/ 110 h 287"/>
                <a:gd name="T6" fmla="*/ 143 w 365"/>
                <a:gd name="T7" fmla="*/ 183 h 287"/>
                <a:gd name="T8" fmla="*/ 191 w 365"/>
                <a:gd name="T9" fmla="*/ 170 h 287"/>
                <a:gd name="T10" fmla="*/ 341 w 365"/>
                <a:gd name="T11" fmla="*/ 291 h 287"/>
                <a:gd name="T12" fmla="*/ 305 w 365"/>
                <a:gd name="T13" fmla="*/ 176 h 287"/>
                <a:gd name="T14" fmla="*/ 365 w 365"/>
                <a:gd name="T15" fmla="*/ 134 h 287"/>
                <a:gd name="T16" fmla="*/ 359 w 365"/>
                <a:gd name="T17" fmla="*/ 128 h 287"/>
                <a:gd name="T18" fmla="*/ 335 w 365"/>
                <a:gd name="T19" fmla="*/ 116 h 287"/>
                <a:gd name="T20" fmla="*/ 299 w 365"/>
                <a:gd name="T21" fmla="*/ 91 h 287"/>
                <a:gd name="T22" fmla="*/ 257 w 365"/>
                <a:gd name="T23" fmla="*/ 73 h 287"/>
                <a:gd name="T24" fmla="*/ 215 w 365"/>
                <a:gd name="T25" fmla="*/ 55 h 287"/>
                <a:gd name="T26" fmla="*/ 173 w 365"/>
                <a:gd name="T27" fmla="*/ 37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1 h 60"/>
                <a:gd name="T16" fmla="*/ 65 w 71"/>
                <a:gd name="T17" fmla="*/ 43 h 60"/>
                <a:gd name="T18" fmla="*/ 71 w 71"/>
                <a:gd name="T19" fmla="*/ 55 h 60"/>
                <a:gd name="T20" fmla="*/ 71 w 71"/>
                <a:gd name="T21" fmla="*/ 61 h 60"/>
                <a:gd name="T22" fmla="*/ 59 w 71"/>
                <a:gd name="T23" fmla="*/ 55 h 60"/>
                <a:gd name="T24" fmla="*/ 47 w 71"/>
                <a:gd name="T25" fmla="*/ 43 h 60"/>
                <a:gd name="T26" fmla="*/ 23 w 71"/>
                <a:gd name="T27" fmla="*/ 31 h 60"/>
                <a:gd name="T28" fmla="*/ 23 w 71"/>
                <a:gd name="T29" fmla="*/ 37 h 60"/>
                <a:gd name="T30" fmla="*/ 18 w 71"/>
                <a:gd name="T31" fmla="*/ 43 h 60"/>
                <a:gd name="T32" fmla="*/ 12 w 71"/>
                <a:gd name="T33" fmla="*/ 49 h 60"/>
                <a:gd name="T34" fmla="*/ 6 w 71"/>
                <a:gd name="T35" fmla="*/ 49 h 60"/>
                <a:gd name="T36" fmla="*/ 6 w 71"/>
                <a:gd name="T37" fmla="*/ 49 h 60"/>
                <a:gd name="T38" fmla="*/ 6 w 71"/>
                <a:gd name="T39" fmla="*/ 37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5 h 162"/>
                <a:gd name="T10" fmla="*/ 96 w 161"/>
                <a:gd name="T11" fmla="*/ 61 h 162"/>
                <a:gd name="T12" fmla="*/ 102 w 161"/>
                <a:gd name="T13" fmla="*/ 73 h 162"/>
                <a:gd name="T14" fmla="*/ 108 w 161"/>
                <a:gd name="T15" fmla="*/ 85 h 162"/>
                <a:gd name="T16" fmla="*/ 120 w 161"/>
                <a:gd name="T17" fmla="*/ 97 h 162"/>
                <a:gd name="T18" fmla="*/ 143 w 161"/>
                <a:gd name="T19" fmla="*/ 115 h 162"/>
                <a:gd name="T20" fmla="*/ 155 w 161"/>
                <a:gd name="T21" fmla="*/ 140 h 162"/>
                <a:gd name="T22" fmla="*/ 161 w 161"/>
                <a:gd name="T23" fmla="*/ 158 h 162"/>
                <a:gd name="T24" fmla="*/ 161 w 161"/>
                <a:gd name="T25" fmla="*/ 164 h 162"/>
                <a:gd name="T26" fmla="*/ 96 w 161"/>
                <a:gd name="T27" fmla="*/ 103 h 162"/>
                <a:gd name="T28" fmla="*/ 30 w 161"/>
                <a:gd name="T29" fmla="*/ 55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1 h 60"/>
                <a:gd name="T4" fmla="*/ 41 w 59"/>
                <a:gd name="T5" fmla="*/ 37 h 60"/>
                <a:gd name="T6" fmla="*/ 47 w 59"/>
                <a:gd name="T7" fmla="*/ 43 h 60"/>
                <a:gd name="T8" fmla="*/ 53 w 59"/>
                <a:gd name="T9" fmla="*/ 55 h 60"/>
                <a:gd name="T10" fmla="*/ 53 w 59"/>
                <a:gd name="T11" fmla="*/ 61 h 60"/>
                <a:gd name="T12" fmla="*/ 47 w 59"/>
                <a:gd name="T13" fmla="*/ 55 h 60"/>
                <a:gd name="T14" fmla="*/ 35 w 59"/>
                <a:gd name="T15" fmla="*/ 49 h 60"/>
                <a:gd name="T16" fmla="*/ 23 w 59"/>
                <a:gd name="T17" fmla="*/ 37 h 60"/>
                <a:gd name="T18" fmla="*/ 17 w 59"/>
                <a:gd name="T19" fmla="*/ 31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7 h 204"/>
                <a:gd name="T2" fmla="*/ 245 w 245"/>
                <a:gd name="T3" fmla="*/ 43 h 204"/>
                <a:gd name="T4" fmla="*/ 209 w 245"/>
                <a:gd name="T5" fmla="*/ 85 h 204"/>
                <a:gd name="T6" fmla="*/ 143 w 245"/>
                <a:gd name="T7" fmla="*/ 134 h 204"/>
                <a:gd name="T8" fmla="*/ 167 w 245"/>
                <a:gd name="T9" fmla="*/ 158 h 204"/>
                <a:gd name="T10" fmla="*/ 179 w 245"/>
                <a:gd name="T11" fmla="*/ 207 h 204"/>
                <a:gd name="T12" fmla="*/ 77 w 245"/>
                <a:gd name="T13" fmla="*/ 134 h 204"/>
                <a:gd name="T14" fmla="*/ 47 w 245"/>
                <a:gd name="T15" fmla="*/ 85 h 204"/>
                <a:gd name="T16" fmla="*/ 89 w 245"/>
                <a:gd name="T17" fmla="*/ 67 h 204"/>
                <a:gd name="T18" fmla="*/ 59 w 245"/>
                <a:gd name="T19" fmla="*/ 37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7 h 204"/>
                <a:gd name="T50" fmla="*/ 233 w 245"/>
                <a:gd name="T51" fmla="*/ 37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9670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79671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964C6-0CA1-496A-B513-2A9444BF1B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210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696D6-B163-4A0E-A178-4AF00E0933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913145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5442B-107B-47B7-A4F7-5271B9BD5B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0001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FC88E6-80E5-49BA-8596-402EAB77B7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19607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DBBAB-93D7-4E5C-A00C-100B5FC05A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99908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F6989-B938-4AFE-969D-CDA5A4950E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8844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CC5C2-2E67-4589-BC77-848B2D0DE2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671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DE86B-0620-42DB-A669-BBFEAE1A17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404676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6913F-3F7C-4EF3-9C27-30236A7738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837341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96F5A-F3AC-4546-8B9E-D467987A5D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0081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AECB4-A42B-426C-927F-6AD5636D8B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59453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4C08B-D0D9-43DC-AE43-227446FE5B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214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2ACCF-2710-45B1-873F-40EF89A918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06585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3BFF2-A50F-4310-8853-07522DBC59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06608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3D4F5E-6AED-4772-9B64-6BD93CEA60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003164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8D127-EB15-44A4-81CD-83657852A5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998310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CA9-F179-4456-A59B-7AA39830C9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478734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90C5D-51E9-489B-AC36-1248874464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3589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F7F34-6B08-4D17-ACE3-29FC39187C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828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5B68E-3716-499C-A2EC-6F7417C8C0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034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A56D6-93D3-4B82-A319-F38E0CDF61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7591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A9E85-8F3A-472D-871A-82106C69CF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2016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D58B1-AB4D-4A2E-BC74-593C983211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719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1DD1E-0413-4324-B367-A812358833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975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6B202-3826-4EC7-BB82-92CD1E14DC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3840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0252B-AA8D-40A9-B1C6-E50E95FAB5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340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5B1B8-9740-4302-9162-537A12C1FD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656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3D3D95-1444-4DE2-976E-6D0A6B2DE7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5576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CDF89-02EE-4161-8C27-2B1AFADF0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8611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63FEC-8969-442B-8725-7F11052684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3872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EBB2C-51AC-4E47-AC5F-305221A971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06879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kumimoji="0" lang="zh-CN" altLang="zh-CN" sz="2400" b="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651675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51675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B4983-BA4C-45D7-A270-55409253A8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0010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90FD00-9F79-4964-B4AF-B631486581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1520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60D283-C771-4193-AA61-C530D3ABB6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99368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2322C-D2C6-49E4-A646-D320F409CD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97677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E53BC-EA2C-43A7-9496-81A84B893F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6889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BD215-6AD6-4491-A671-CAAC2825AD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019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A5987-8A19-4AD0-8E2A-BECEC6A7E7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69439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B7F1D-C59F-4586-BE6E-9A380A4B44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9512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FC6EA-E7B7-44E2-A677-ECCA08CD17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28863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B749D-3643-48DE-84B2-263741AF20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145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6923F-22C4-4A33-A7B1-FD78847D1D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9313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E450C-0644-4C86-98B4-A35E76B375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120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2A28E2-65C4-43A4-8C99-7A01850F84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82593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062D3-BF8E-4E6F-B63F-D08C87EE67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291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5EE7EB-B868-4A98-9DB0-CE1039E2D5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77436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2006C-2101-498A-8A0D-B9EF3F2EC1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39897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A97E3-CF6E-43E6-8FBD-55D2FE08C2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03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1269F-56BC-4289-893E-3D3838D9B5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10510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AECF7-874E-4951-91E3-24F08D6B53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5208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D136F-11A7-46C9-954F-791C848342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4617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EBFA-25FB-4DED-B34B-C5FD52E455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2576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D2577-ECC9-4446-BE61-B0675DED7E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97247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D8461-F279-4E49-BA58-9E623E6D84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40882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7861D-6FA5-47A1-8DF8-EC1660B1FB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62281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0D226-632E-4CF0-B46A-35752C5EAA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46896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6818B3-C837-4960-B235-2D69343C29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44116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61519D-1C43-4121-BC42-DE54180E80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06543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CE88A-81A4-4BD6-B2EC-8DFFF8186B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892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70BC1-E9B2-4AC8-A39D-6ADB875193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31116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2949F-EF31-4683-A1C7-084BC94ED0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0964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D21849-915F-46CB-9448-63A1125850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70272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679D80-4AC5-4A4B-9E2E-FB70E873DF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89932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3EE17-074B-4017-8F95-2BA3C1D86A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6735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25F35-F600-42ED-A72A-645F6A45A8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92959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546B15-516C-4EDC-B132-F19D8B6BA2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0527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DE7209-19BC-4F39-9DF0-EFCA60AFF6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22672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3BA38-11BC-473A-AEC3-23B1D83F52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106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760 w 6027"/>
                <a:gd name="T1" fmla="*/ 1248 h 2296"/>
                <a:gd name="T2" fmla="*/ 0 w 6027"/>
                <a:gd name="T3" fmla="*/ 1248 h 2296"/>
                <a:gd name="T4" fmla="*/ 0 w 6027"/>
                <a:gd name="T5" fmla="*/ 0 h 2296"/>
                <a:gd name="T6" fmla="*/ 5760 w 6027"/>
                <a:gd name="T7" fmla="*/ 0 h 2296"/>
                <a:gd name="T8" fmla="*/ 5760 w 6027"/>
                <a:gd name="T9" fmla="*/ 1248 h 2296"/>
                <a:gd name="T10" fmla="*/ 5760 w 6027"/>
                <a:gd name="T11" fmla="*/ 1248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895600 w 5748"/>
              <a:gd name="T1" fmla="*/ 609600 h 246"/>
              <a:gd name="T2" fmla="*/ 0 w 5748"/>
              <a:gd name="T3" fmla="*/ 609600 h 246"/>
              <a:gd name="T4" fmla="*/ 0 w 5748"/>
              <a:gd name="T5" fmla="*/ 0 h 246"/>
              <a:gd name="T6" fmla="*/ 2895600 w 5748"/>
              <a:gd name="T7" fmla="*/ 0 h 246"/>
              <a:gd name="T8" fmla="*/ 2895600 w 5748"/>
              <a:gd name="T9" fmla="*/ 609600 h 246"/>
              <a:gd name="T10" fmla="*/ 2895600 w 5748"/>
              <a:gd name="T11" fmla="*/ 609600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0 h 353"/>
                  <a:gd name="T4" fmla="*/ 24 w 186"/>
                  <a:gd name="T5" fmla="*/ 34 h 353"/>
                  <a:gd name="T6" fmla="*/ 18 w 186"/>
                  <a:gd name="T7" fmla="*/ 74 h 353"/>
                  <a:gd name="T8" fmla="*/ 42 w 186"/>
                  <a:gd name="T9" fmla="*/ 128 h 353"/>
                  <a:gd name="T10" fmla="*/ 48 w 186"/>
                  <a:gd name="T11" fmla="*/ 181 h 353"/>
                  <a:gd name="T12" fmla="*/ 0 w 186"/>
                  <a:gd name="T13" fmla="*/ 395 h 353"/>
                  <a:gd name="T14" fmla="*/ 54 w 186"/>
                  <a:gd name="T15" fmla="*/ 261 h 353"/>
                  <a:gd name="T16" fmla="*/ 84 w 186"/>
                  <a:gd name="T17" fmla="*/ 242 h 353"/>
                  <a:gd name="T18" fmla="*/ 126 w 186"/>
                  <a:gd name="T19" fmla="*/ 141 h 353"/>
                  <a:gd name="T20" fmla="*/ 144 w 186"/>
                  <a:gd name="T21" fmla="*/ 134 h 353"/>
                  <a:gd name="T22" fmla="*/ 144 w 186"/>
                  <a:gd name="T23" fmla="*/ 101 h 353"/>
                  <a:gd name="T24" fmla="*/ 186 w 186"/>
                  <a:gd name="T25" fmla="*/ 74 h 353"/>
                  <a:gd name="T26" fmla="*/ 162 w 186"/>
                  <a:gd name="T27" fmla="*/ 67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7 h 66"/>
                  <a:gd name="T8" fmla="*/ 6 w 155"/>
                  <a:gd name="T9" fmla="*/ 20 h 66"/>
                  <a:gd name="T10" fmla="*/ 0 w 155"/>
                  <a:gd name="T11" fmla="*/ 27 h 66"/>
                  <a:gd name="T12" fmla="*/ 78 w 155"/>
                  <a:gd name="T13" fmla="*/ 67 h 66"/>
                  <a:gd name="T14" fmla="*/ 96 w 155"/>
                  <a:gd name="T15" fmla="*/ 47 h 66"/>
                  <a:gd name="T16" fmla="*/ 155 w 155"/>
                  <a:gd name="T17" fmla="*/ 74 h 66"/>
                  <a:gd name="T18" fmla="*/ 126 w 155"/>
                  <a:gd name="T19" fmla="*/ 27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41 h 72"/>
                  <a:gd name="T2" fmla="*/ 0 w 42"/>
                  <a:gd name="T3" fmla="*/ 20 h 72"/>
                  <a:gd name="T4" fmla="*/ 12 w 42"/>
                  <a:gd name="T5" fmla="*/ 7 h 72"/>
                  <a:gd name="T6" fmla="*/ 0 w 42"/>
                  <a:gd name="T7" fmla="*/ 7 h 72"/>
                  <a:gd name="T8" fmla="*/ 12 w 42"/>
                  <a:gd name="T9" fmla="*/ 7 h 72"/>
                  <a:gd name="T10" fmla="*/ 24 w 42"/>
                  <a:gd name="T11" fmla="*/ 7 h 72"/>
                  <a:gd name="T12" fmla="*/ 36 w 42"/>
                  <a:gd name="T13" fmla="*/ 7 h 72"/>
                  <a:gd name="T14" fmla="*/ 42 w 42"/>
                  <a:gd name="T15" fmla="*/ 0 h 72"/>
                  <a:gd name="T16" fmla="*/ 30 w 42"/>
                  <a:gd name="T17" fmla="*/ 20 h 72"/>
                  <a:gd name="T18" fmla="*/ 42 w 42"/>
                  <a:gd name="T19" fmla="*/ 54 h 72"/>
                  <a:gd name="T20" fmla="*/ 12 w 42"/>
                  <a:gd name="T21" fmla="*/ 81 h 72"/>
                  <a:gd name="T22" fmla="*/ 6 w 42"/>
                  <a:gd name="T23" fmla="*/ 41 h 72"/>
                  <a:gd name="T24" fmla="*/ 6 w 42"/>
                  <a:gd name="T25" fmla="*/ 41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1 h 287"/>
                <a:gd name="T4" fmla="*/ 66 w 365"/>
                <a:gd name="T5" fmla="*/ 110 h 287"/>
                <a:gd name="T6" fmla="*/ 143 w 365"/>
                <a:gd name="T7" fmla="*/ 183 h 287"/>
                <a:gd name="T8" fmla="*/ 191 w 365"/>
                <a:gd name="T9" fmla="*/ 170 h 287"/>
                <a:gd name="T10" fmla="*/ 341 w 365"/>
                <a:gd name="T11" fmla="*/ 291 h 287"/>
                <a:gd name="T12" fmla="*/ 305 w 365"/>
                <a:gd name="T13" fmla="*/ 176 h 287"/>
                <a:gd name="T14" fmla="*/ 365 w 365"/>
                <a:gd name="T15" fmla="*/ 134 h 287"/>
                <a:gd name="T16" fmla="*/ 359 w 365"/>
                <a:gd name="T17" fmla="*/ 128 h 287"/>
                <a:gd name="T18" fmla="*/ 335 w 365"/>
                <a:gd name="T19" fmla="*/ 116 h 287"/>
                <a:gd name="T20" fmla="*/ 299 w 365"/>
                <a:gd name="T21" fmla="*/ 91 h 287"/>
                <a:gd name="T22" fmla="*/ 257 w 365"/>
                <a:gd name="T23" fmla="*/ 73 h 287"/>
                <a:gd name="T24" fmla="*/ 215 w 365"/>
                <a:gd name="T25" fmla="*/ 55 h 287"/>
                <a:gd name="T26" fmla="*/ 173 w 365"/>
                <a:gd name="T27" fmla="*/ 37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1 h 60"/>
                <a:gd name="T16" fmla="*/ 65 w 71"/>
                <a:gd name="T17" fmla="*/ 43 h 60"/>
                <a:gd name="T18" fmla="*/ 71 w 71"/>
                <a:gd name="T19" fmla="*/ 55 h 60"/>
                <a:gd name="T20" fmla="*/ 71 w 71"/>
                <a:gd name="T21" fmla="*/ 61 h 60"/>
                <a:gd name="T22" fmla="*/ 59 w 71"/>
                <a:gd name="T23" fmla="*/ 55 h 60"/>
                <a:gd name="T24" fmla="*/ 47 w 71"/>
                <a:gd name="T25" fmla="*/ 43 h 60"/>
                <a:gd name="T26" fmla="*/ 23 w 71"/>
                <a:gd name="T27" fmla="*/ 31 h 60"/>
                <a:gd name="T28" fmla="*/ 23 w 71"/>
                <a:gd name="T29" fmla="*/ 37 h 60"/>
                <a:gd name="T30" fmla="*/ 18 w 71"/>
                <a:gd name="T31" fmla="*/ 43 h 60"/>
                <a:gd name="T32" fmla="*/ 12 w 71"/>
                <a:gd name="T33" fmla="*/ 49 h 60"/>
                <a:gd name="T34" fmla="*/ 6 w 71"/>
                <a:gd name="T35" fmla="*/ 49 h 60"/>
                <a:gd name="T36" fmla="*/ 6 w 71"/>
                <a:gd name="T37" fmla="*/ 49 h 60"/>
                <a:gd name="T38" fmla="*/ 6 w 71"/>
                <a:gd name="T39" fmla="*/ 37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5 h 162"/>
                <a:gd name="T10" fmla="*/ 96 w 161"/>
                <a:gd name="T11" fmla="*/ 61 h 162"/>
                <a:gd name="T12" fmla="*/ 102 w 161"/>
                <a:gd name="T13" fmla="*/ 73 h 162"/>
                <a:gd name="T14" fmla="*/ 108 w 161"/>
                <a:gd name="T15" fmla="*/ 85 h 162"/>
                <a:gd name="T16" fmla="*/ 120 w 161"/>
                <a:gd name="T17" fmla="*/ 97 h 162"/>
                <a:gd name="T18" fmla="*/ 143 w 161"/>
                <a:gd name="T19" fmla="*/ 115 h 162"/>
                <a:gd name="T20" fmla="*/ 155 w 161"/>
                <a:gd name="T21" fmla="*/ 140 h 162"/>
                <a:gd name="T22" fmla="*/ 161 w 161"/>
                <a:gd name="T23" fmla="*/ 158 h 162"/>
                <a:gd name="T24" fmla="*/ 161 w 161"/>
                <a:gd name="T25" fmla="*/ 164 h 162"/>
                <a:gd name="T26" fmla="*/ 96 w 161"/>
                <a:gd name="T27" fmla="*/ 103 h 162"/>
                <a:gd name="T28" fmla="*/ 30 w 161"/>
                <a:gd name="T29" fmla="*/ 55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1 h 60"/>
                <a:gd name="T4" fmla="*/ 41 w 59"/>
                <a:gd name="T5" fmla="*/ 37 h 60"/>
                <a:gd name="T6" fmla="*/ 47 w 59"/>
                <a:gd name="T7" fmla="*/ 43 h 60"/>
                <a:gd name="T8" fmla="*/ 53 w 59"/>
                <a:gd name="T9" fmla="*/ 55 h 60"/>
                <a:gd name="T10" fmla="*/ 53 w 59"/>
                <a:gd name="T11" fmla="*/ 61 h 60"/>
                <a:gd name="T12" fmla="*/ 47 w 59"/>
                <a:gd name="T13" fmla="*/ 55 h 60"/>
                <a:gd name="T14" fmla="*/ 35 w 59"/>
                <a:gd name="T15" fmla="*/ 49 h 60"/>
                <a:gd name="T16" fmla="*/ 23 w 59"/>
                <a:gd name="T17" fmla="*/ 37 h 60"/>
                <a:gd name="T18" fmla="*/ 17 w 59"/>
                <a:gd name="T19" fmla="*/ 31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7 h 204"/>
                <a:gd name="T2" fmla="*/ 245 w 245"/>
                <a:gd name="T3" fmla="*/ 43 h 204"/>
                <a:gd name="T4" fmla="*/ 209 w 245"/>
                <a:gd name="T5" fmla="*/ 85 h 204"/>
                <a:gd name="T6" fmla="*/ 143 w 245"/>
                <a:gd name="T7" fmla="*/ 134 h 204"/>
                <a:gd name="T8" fmla="*/ 167 w 245"/>
                <a:gd name="T9" fmla="*/ 158 h 204"/>
                <a:gd name="T10" fmla="*/ 179 w 245"/>
                <a:gd name="T11" fmla="*/ 207 h 204"/>
                <a:gd name="T12" fmla="*/ 77 w 245"/>
                <a:gd name="T13" fmla="*/ 134 h 204"/>
                <a:gd name="T14" fmla="*/ 47 w 245"/>
                <a:gd name="T15" fmla="*/ 85 h 204"/>
                <a:gd name="T16" fmla="*/ 89 w 245"/>
                <a:gd name="T17" fmla="*/ 67 h 204"/>
                <a:gd name="T18" fmla="*/ 59 w 245"/>
                <a:gd name="T19" fmla="*/ 37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7 h 204"/>
                <a:gd name="T50" fmla="*/ 233 w 245"/>
                <a:gd name="T51" fmla="*/ 37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9414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819415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FA999-3010-4D9D-A6B8-09A3A36CFA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94892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4516C-7836-4664-853C-A2A26C22D1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165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BE2D0-86FF-4895-AD11-C64C6F1367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23649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81BED-8A16-4729-B361-E18F9CC04C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73423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884AB-FC39-4E46-BCF9-8BCAE49529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16308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0C55E-D9EB-42E5-BC08-B82F73E408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02854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CC07A-6BCF-45D7-B643-54F0CFFC6E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63472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1B29-69EA-4D7D-A934-1E2B81B78D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61785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67C21-1673-404A-8593-6CF2FE9F32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37081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63509-E944-4BAD-A6B9-EFA5B71868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02728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2CCC8-6702-4537-B018-F0C88112F3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0985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569C3-7248-4C5E-9505-F86EB92408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8164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C16437-C8E8-4DAB-B5B9-08A6F85884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315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A3A12-FC85-4625-A7A5-14DD9A9430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30495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3E027-3F36-4A71-808C-552B856645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58061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C7844-7926-42C5-B9B4-69F8075601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31955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FA431-0EA9-44EB-B759-6DB89F8148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10486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3CAF9-6936-4832-B18C-BED9D1DC12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61374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B163-89E5-4C1E-ACE9-F859858B41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98616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E2341-1A3F-4E82-B5BA-4FD3F26352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3213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37895-1046-4121-80D5-FE1BA48C59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63307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BF992-EC6B-4E62-A92F-2EC169D0D4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6902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47482-6A9E-48D4-86AC-37E2973E70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2353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EBF3B0-6363-4882-9AB2-1829995500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63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8B3EF-73FD-45D1-AD3C-A5D3D5ABCC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5438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30300-7621-4581-83DD-EB0F403AF4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01700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FED66-66D1-4F84-9DDC-804277372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22933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B7ED2A-09C4-4345-8829-8E412099F4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546910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5F623-1AB4-46DE-BF1F-3289CAA907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06033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1084BC-8F8F-4C17-A637-6D4D27533C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95036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B2AB7-21B4-4184-BE2C-DBD45D5014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03287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7F1E4-3EE0-40C4-8423-25C48DD624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19856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E942D-1B18-44F7-9318-B42B7F6AB6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58479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887D7-FDD0-4021-8CEF-2E891DE314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96549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E66C8-DC7D-413F-B00A-25B6049268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660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588B2-F614-4C09-90AF-574ABD1D19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99636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2EA7A-C867-406F-A48B-2B1A0E6E02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344940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FB1B7D-F8B1-4EF5-BD84-B29C731D86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12463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DF7F7-90C0-4DC2-AC36-7F9FD6EE4D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09618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C47BD7-4F04-4B12-9FE5-1988125DCE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055125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178E9-CDA5-403F-A290-5B73331D5B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9012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95C3-DE9C-48F0-BA3D-4F2F4A0B3D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72432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DCF1D-95C2-4FFD-B706-10CEB75505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61549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35999-3CEB-45AF-8D87-DED03F11D9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05024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EA23F-8471-4BC3-87FB-6E92E1018D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697481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FE298-2D63-46C1-94BF-AC8A4914F3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149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049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760 w 6027"/>
                <a:gd name="T1" fmla="*/ 1248 h 2296"/>
                <a:gd name="T2" fmla="*/ 0 w 6027"/>
                <a:gd name="T3" fmla="*/ 1248 h 2296"/>
                <a:gd name="T4" fmla="*/ 0 w 6027"/>
                <a:gd name="T5" fmla="*/ 0 h 2296"/>
                <a:gd name="T6" fmla="*/ 5760 w 6027"/>
                <a:gd name="T7" fmla="*/ 0 h 2296"/>
                <a:gd name="T8" fmla="*/ 5760 w 6027"/>
                <a:gd name="T9" fmla="*/ 1248 h 2296"/>
                <a:gd name="T10" fmla="*/ 5760 w 6027"/>
                <a:gd name="T11" fmla="*/ 1248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62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027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895600 w 5748"/>
              <a:gd name="T1" fmla="*/ 609600 h 246"/>
              <a:gd name="T2" fmla="*/ 0 w 5748"/>
              <a:gd name="T3" fmla="*/ 609600 h 246"/>
              <a:gd name="T4" fmla="*/ 0 w 5748"/>
              <a:gd name="T5" fmla="*/ 0 h 246"/>
              <a:gd name="T6" fmla="*/ 2895600 w 5748"/>
              <a:gd name="T7" fmla="*/ 0 h 246"/>
              <a:gd name="T8" fmla="*/ 2895600 w 5748"/>
              <a:gd name="T9" fmla="*/ 609600 h 246"/>
              <a:gd name="T10" fmla="*/ 2895600 w 5748"/>
              <a:gd name="T11" fmla="*/ 609600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8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7863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42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1044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5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0 h 353"/>
                  <a:gd name="T4" fmla="*/ 24 w 186"/>
                  <a:gd name="T5" fmla="*/ 34 h 353"/>
                  <a:gd name="T6" fmla="*/ 18 w 186"/>
                  <a:gd name="T7" fmla="*/ 74 h 353"/>
                  <a:gd name="T8" fmla="*/ 42 w 186"/>
                  <a:gd name="T9" fmla="*/ 128 h 353"/>
                  <a:gd name="T10" fmla="*/ 48 w 186"/>
                  <a:gd name="T11" fmla="*/ 181 h 353"/>
                  <a:gd name="T12" fmla="*/ 0 w 186"/>
                  <a:gd name="T13" fmla="*/ 395 h 353"/>
                  <a:gd name="T14" fmla="*/ 54 w 186"/>
                  <a:gd name="T15" fmla="*/ 261 h 353"/>
                  <a:gd name="T16" fmla="*/ 84 w 186"/>
                  <a:gd name="T17" fmla="*/ 242 h 353"/>
                  <a:gd name="T18" fmla="*/ 126 w 186"/>
                  <a:gd name="T19" fmla="*/ 141 h 353"/>
                  <a:gd name="T20" fmla="*/ 144 w 186"/>
                  <a:gd name="T21" fmla="*/ 134 h 353"/>
                  <a:gd name="T22" fmla="*/ 144 w 186"/>
                  <a:gd name="T23" fmla="*/ 101 h 353"/>
                  <a:gd name="T24" fmla="*/ 186 w 186"/>
                  <a:gd name="T25" fmla="*/ 74 h 353"/>
                  <a:gd name="T26" fmla="*/ 162 w 186"/>
                  <a:gd name="T27" fmla="*/ 67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6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7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7 h 66"/>
                  <a:gd name="T8" fmla="*/ 6 w 155"/>
                  <a:gd name="T9" fmla="*/ 20 h 66"/>
                  <a:gd name="T10" fmla="*/ 0 w 155"/>
                  <a:gd name="T11" fmla="*/ 27 h 66"/>
                  <a:gd name="T12" fmla="*/ 78 w 155"/>
                  <a:gd name="T13" fmla="*/ 67 h 66"/>
                  <a:gd name="T14" fmla="*/ 96 w 155"/>
                  <a:gd name="T15" fmla="*/ 47 h 66"/>
                  <a:gd name="T16" fmla="*/ 155 w 155"/>
                  <a:gd name="T17" fmla="*/ 74 h 66"/>
                  <a:gd name="T18" fmla="*/ 126 w 155"/>
                  <a:gd name="T19" fmla="*/ 27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41 h 72"/>
                  <a:gd name="T2" fmla="*/ 0 w 42"/>
                  <a:gd name="T3" fmla="*/ 20 h 72"/>
                  <a:gd name="T4" fmla="*/ 12 w 42"/>
                  <a:gd name="T5" fmla="*/ 7 h 72"/>
                  <a:gd name="T6" fmla="*/ 0 w 42"/>
                  <a:gd name="T7" fmla="*/ 7 h 72"/>
                  <a:gd name="T8" fmla="*/ 12 w 42"/>
                  <a:gd name="T9" fmla="*/ 7 h 72"/>
                  <a:gd name="T10" fmla="*/ 24 w 42"/>
                  <a:gd name="T11" fmla="*/ 7 h 72"/>
                  <a:gd name="T12" fmla="*/ 36 w 42"/>
                  <a:gd name="T13" fmla="*/ 7 h 72"/>
                  <a:gd name="T14" fmla="*/ 42 w 42"/>
                  <a:gd name="T15" fmla="*/ 0 h 72"/>
                  <a:gd name="T16" fmla="*/ 30 w 42"/>
                  <a:gd name="T17" fmla="*/ 20 h 72"/>
                  <a:gd name="T18" fmla="*/ 42 w 42"/>
                  <a:gd name="T19" fmla="*/ 54 h 72"/>
                  <a:gd name="T20" fmla="*/ 12 w 42"/>
                  <a:gd name="T21" fmla="*/ 81 h 72"/>
                  <a:gd name="T22" fmla="*/ 6 w 42"/>
                  <a:gd name="T23" fmla="*/ 41 h 72"/>
                  <a:gd name="T24" fmla="*/ 6 w 42"/>
                  <a:gd name="T25" fmla="*/ 41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7863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029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035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1 h 287"/>
                <a:gd name="T4" fmla="*/ 66 w 365"/>
                <a:gd name="T5" fmla="*/ 110 h 287"/>
                <a:gd name="T6" fmla="*/ 143 w 365"/>
                <a:gd name="T7" fmla="*/ 183 h 287"/>
                <a:gd name="T8" fmla="*/ 191 w 365"/>
                <a:gd name="T9" fmla="*/ 170 h 287"/>
                <a:gd name="T10" fmla="*/ 341 w 365"/>
                <a:gd name="T11" fmla="*/ 291 h 287"/>
                <a:gd name="T12" fmla="*/ 305 w 365"/>
                <a:gd name="T13" fmla="*/ 176 h 287"/>
                <a:gd name="T14" fmla="*/ 365 w 365"/>
                <a:gd name="T15" fmla="*/ 134 h 287"/>
                <a:gd name="T16" fmla="*/ 359 w 365"/>
                <a:gd name="T17" fmla="*/ 128 h 287"/>
                <a:gd name="T18" fmla="*/ 335 w 365"/>
                <a:gd name="T19" fmla="*/ 116 h 287"/>
                <a:gd name="T20" fmla="*/ 299 w 365"/>
                <a:gd name="T21" fmla="*/ 91 h 287"/>
                <a:gd name="T22" fmla="*/ 257 w 365"/>
                <a:gd name="T23" fmla="*/ 73 h 287"/>
                <a:gd name="T24" fmla="*/ 215 w 365"/>
                <a:gd name="T25" fmla="*/ 55 h 287"/>
                <a:gd name="T26" fmla="*/ 173 w 365"/>
                <a:gd name="T27" fmla="*/ 37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1 h 60"/>
                <a:gd name="T16" fmla="*/ 65 w 71"/>
                <a:gd name="T17" fmla="*/ 43 h 60"/>
                <a:gd name="T18" fmla="*/ 71 w 71"/>
                <a:gd name="T19" fmla="*/ 55 h 60"/>
                <a:gd name="T20" fmla="*/ 71 w 71"/>
                <a:gd name="T21" fmla="*/ 61 h 60"/>
                <a:gd name="T22" fmla="*/ 59 w 71"/>
                <a:gd name="T23" fmla="*/ 55 h 60"/>
                <a:gd name="T24" fmla="*/ 47 w 71"/>
                <a:gd name="T25" fmla="*/ 43 h 60"/>
                <a:gd name="T26" fmla="*/ 23 w 71"/>
                <a:gd name="T27" fmla="*/ 31 h 60"/>
                <a:gd name="T28" fmla="*/ 23 w 71"/>
                <a:gd name="T29" fmla="*/ 37 h 60"/>
                <a:gd name="T30" fmla="*/ 18 w 71"/>
                <a:gd name="T31" fmla="*/ 43 h 60"/>
                <a:gd name="T32" fmla="*/ 12 w 71"/>
                <a:gd name="T33" fmla="*/ 49 h 60"/>
                <a:gd name="T34" fmla="*/ 6 w 71"/>
                <a:gd name="T35" fmla="*/ 49 h 60"/>
                <a:gd name="T36" fmla="*/ 6 w 71"/>
                <a:gd name="T37" fmla="*/ 49 h 60"/>
                <a:gd name="T38" fmla="*/ 6 w 71"/>
                <a:gd name="T39" fmla="*/ 37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5 h 162"/>
                <a:gd name="T10" fmla="*/ 96 w 161"/>
                <a:gd name="T11" fmla="*/ 61 h 162"/>
                <a:gd name="T12" fmla="*/ 102 w 161"/>
                <a:gd name="T13" fmla="*/ 73 h 162"/>
                <a:gd name="T14" fmla="*/ 108 w 161"/>
                <a:gd name="T15" fmla="*/ 85 h 162"/>
                <a:gd name="T16" fmla="*/ 120 w 161"/>
                <a:gd name="T17" fmla="*/ 97 h 162"/>
                <a:gd name="T18" fmla="*/ 143 w 161"/>
                <a:gd name="T19" fmla="*/ 115 h 162"/>
                <a:gd name="T20" fmla="*/ 155 w 161"/>
                <a:gd name="T21" fmla="*/ 140 h 162"/>
                <a:gd name="T22" fmla="*/ 161 w 161"/>
                <a:gd name="T23" fmla="*/ 158 h 162"/>
                <a:gd name="T24" fmla="*/ 161 w 161"/>
                <a:gd name="T25" fmla="*/ 164 h 162"/>
                <a:gd name="T26" fmla="*/ 96 w 161"/>
                <a:gd name="T27" fmla="*/ 103 h 162"/>
                <a:gd name="T28" fmla="*/ 30 w 161"/>
                <a:gd name="T29" fmla="*/ 55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1 h 60"/>
                <a:gd name="T4" fmla="*/ 41 w 59"/>
                <a:gd name="T5" fmla="*/ 37 h 60"/>
                <a:gd name="T6" fmla="*/ 47 w 59"/>
                <a:gd name="T7" fmla="*/ 43 h 60"/>
                <a:gd name="T8" fmla="*/ 53 w 59"/>
                <a:gd name="T9" fmla="*/ 55 h 60"/>
                <a:gd name="T10" fmla="*/ 53 w 59"/>
                <a:gd name="T11" fmla="*/ 61 h 60"/>
                <a:gd name="T12" fmla="*/ 47 w 59"/>
                <a:gd name="T13" fmla="*/ 55 h 60"/>
                <a:gd name="T14" fmla="*/ 35 w 59"/>
                <a:gd name="T15" fmla="*/ 49 h 60"/>
                <a:gd name="T16" fmla="*/ 23 w 59"/>
                <a:gd name="T17" fmla="*/ 37 h 60"/>
                <a:gd name="T18" fmla="*/ 17 w 59"/>
                <a:gd name="T19" fmla="*/ 31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7 h 204"/>
                <a:gd name="T2" fmla="*/ 245 w 245"/>
                <a:gd name="T3" fmla="*/ 43 h 204"/>
                <a:gd name="T4" fmla="*/ 209 w 245"/>
                <a:gd name="T5" fmla="*/ 85 h 204"/>
                <a:gd name="T6" fmla="*/ 143 w 245"/>
                <a:gd name="T7" fmla="*/ 134 h 204"/>
                <a:gd name="T8" fmla="*/ 167 w 245"/>
                <a:gd name="T9" fmla="*/ 158 h 204"/>
                <a:gd name="T10" fmla="*/ 179 w 245"/>
                <a:gd name="T11" fmla="*/ 207 h 204"/>
                <a:gd name="T12" fmla="*/ 77 w 245"/>
                <a:gd name="T13" fmla="*/ 134 h 204"/>
                <a:gd name="T14" fmla="*/ 47 w 245"/>
                <a:gd name="T15" fmla="*/ 85 h 204"/>
                <a:gd name="T16" fmla="*/ 89 w 245"/>
                <a:gd name="T17" fmla="*/ 67 h 204"/>
                <a:gd name="T18" fmla="*/ 59 w 245"/>
                <a:gd name="T19" fmla="*/ 37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7 h 204"/>
                <a:gd name="T50" fmla="*/ 233 w 245"/>
                <a:gd name="T51" fmla="*/ 37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8646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1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786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EFE1D0F-AE95-4F57-B9C6-1CDFD0B94F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9520" r:id="rId1"/>
    <p:sldLayoutId id="2147489363" r:id="rId2"/>
    <p:sldLayoutId id="2147489364" r:id="rId3"/>
    <p:sldLayoutId id="2147489365" r:id="rId4"/>
    <p:sldLayoutId id="2147489366" r:id="rId5"/>
    <p:sldLayoutId id="2147489367" r:id="rId6"/>
    <p:sldLayoutId id="2147489368" r:id="rId7"/>
    <p:sldLayoutId id="2147489369" r:id="rId8"/>
    <p:sldLayoutId id="2147489370" r:id="rId9"/>
    <p:sldLayoutId id="2147489371" r:id="rId10"/>
    <p:sldLayoutId id="214748937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518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518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518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BC71D02E-2CEC-4F94-8BCA-0CE58C14A5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508" r:id="rId1"/>
    <p:sldLayoutId id="2147489509" r:id="rId2"/>
    <p:sldLayoutId id="2147489510" r:id="rId3"/>
    <p:sldLayoutId id="2147489511" r:id="rId4"/>
    <p:sldLayoutId id="2147489512" r:id="rId5"/>
    <p:sldLayoutId id="2147489513" r:id="rId6"/>
    <p:sldLayoutId id="2147489514" r:id="rId7"/>
    <p:sldLayoutId id="2147489515" r:id="rId8"/>
    <p:sldLayoutId id="2147489516" r:id="rId9"/>
    <p:sldLayoutId id="2147489517" r:id="rId10"/>
    <p:sldLayoutId id="2147489518" r:id="rId11"/>
    <p:sldLayoutId id="214748951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518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518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518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29AA613A-06EC-4664-8F82-21FBF1DB25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373" r:id="rId1"/>
    <p:sldLayoutId id="2147489374" r:id="rId2"/>
    <p:sldLayoutId id="2147489375" r:id="rId3"/>
    <p:sldLayoutId id="2147489376" r:id="rId4"/>
    <p:sldLayoutId id="2147489377" r:id="rId5"/>
    <p:sldLayoutId id="2147489378" r:id="rId6"/>
    <p:sldLayoutId id="2147489379" r:id="rId7"/>
    <p:sldLayoutId id="2147489380" r:id="rId8"/>
    <p:sldLayoutId id="2147489381" r:id="rId9"/>
    <p:sldLayoutId id="2147489382" r:id="rId10"/>
    <p:sldLayoutId id="2147489383" r:id="rId11"/>
    <p:sldLayoutId id="214748938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571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1571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latin typeface="Arial Black" pitchFamily="34" charset="0"/>
              </a:defRPr>
            </a:lvl1pPr>
          </a:lstStyle>
          <a:p>
            <a:pPr>
              <a:defRPr/>
            </a:pPr>
            <a:fld id="{9B7D3D27-A177-4884-8C2E-D4E10105DA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3076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080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kumimoji="0" lang="zh-CN" altLang="zh-CN" sz="2400" b="0" smtClean="0">
                <a:latin typeface="Times New Roman" pitchFamily="18" charset="0"/>
              </a:endParaRPr>
            </a:p>
          </p:txBody>
        </p:sp>
        <p:sp>
          <p:nvSpPr>
            <p:cNvPr id="3081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latin typeface="Times New Roman" pitchFamily="18" charset="0"/>
              </a:endParaRPr>
            </a:p>
          </p:txBody>
        </p:sp>
        <p:sp>
          <p:nvSpPr>
            <p:cNvPr id="3082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hlink"/>
                </a:solidFill>
                <a:latin typeface="Arial" pitchFamily="34" charset="0"/>
              </a:endParaRPr>
            </a:p>
          </p:txBody>
        </p:sp>
        <p:sp>
          <p:nvSpPr>
            <p:cNvPr id="3083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hlink"/>
                </a:solidFill>
                <a:latin typeface="Arial" pitchFamily="34" charset="0"/>
              </a:endParaRPr>
            </a:p>
          </p:txBody>
        </p:sp>
        <p:sp>
          <p:nvSpPr>
            <p:cNvPr id="3084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accent2"/>
                </a:solidFill>
                <a:latin typeface="Arial" pitchFamily="34" charset="0"/>
              </a:endParaRPr>
            </a:p>
          </p:txBody>
        </p:sp>
        <p:sp>
          <p:nvSpPr>
            <p:cNvPr id="3085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hlink"/>
                </a:solidFill>
                <a:latin typeface="Arial" pitchFamily="34" charset="0"/>
              </a:endParaRPr>
            </a:p>
          </p:txBody>
        </p:sp>
        <p:sp>
          <p:nvSpPr>
            <p:cNvPr id="3086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latin typeface="Times New Roman" pitchFamily="18" charset="0"/>
              </a:endParaRPr>
            </a:p>
          </p:txBody>
        </p:sp>
        <p:sp>
          <p:nvSpPr>
            <p:cNvPr id="3087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accent2"/>
                </a:solidFill>
                <a:latin typeface="Arial" pitchFamily="34" charset="0"/>
              </a:endParaRPr>
            </a:p>
          </p:txBody>
        </p:sp>
        <p:sp>
          <p:nvSpPr>
            <p:cNvPr id="3088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accent2"/>
                </a:solidFill>
                <a:latin typeface="Arial" pitchFamily="34" charset="0"/>
              </a:endParaRPr>
            </a:p>
          </p:txBody>
        </p:sp>
      </p:grpSp>
      <p:sp>
        <p:nvSpPr>
          <p:cNvPr id="307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51572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521" r:id="rId1"/>
    <p:sldLayoutId id="2147489385" r:id="rId2"/>
    <p:sldLayoutId id="2147489386" r:id="rId3"/>
    <p:sldLayoutId id="2147489387" r:id="rId4"/>
    <p:sldLayoutId id="2147489388" r:id="rId5"/>
    <p:sldLayoutId id="2147489389" r:id="rId6"/>
    <p:sldLayoutId id="2147489390" r:id="rId7"/>
    <p:sldLayoutId id="2147489391" r:id="rId8"/>
    <p:sldLayoutId id="2147489392" r:id="rId9"/>
    <p:sldLayoutId id="2147489393" r:id="rId10"/>
    <p:sldLayoutId id="214748939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7695FF67-FF33-4FC1-989B-2C6CBC7204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395" r:id="rId1"/>
    <p:sldLayoutId id="2147489396" r:id="rId2"/>
    <p:sldLayoutId id="2147489397" r:id="rId3"/>
    <p:sldLayoutId id="2147489398" r:id="rId4"/>
    <p:sldLayoutId id="2147489399" r:id="rId5"/>
    <p:sldLayoutId id="2147489400" r:id="rId6"/>
    <p:sldLayoutId id="2147489401" r:id="rId7"/>
    <p:sldLayoutId id="2147489402" r:id="rId8"/>
    <p:sldLayoutId id="2147489403" r:id="rId9"/>
    <p:sldLayoutId id="2147489404" r:id="rId10"/>
    <p:sldLayoutId id="214748940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518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518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518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5C7FB0D9-F335-484E-AC55-5B62214DE6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429" r:id="rId1"/>
    <p:sldLayoutId id="2147489430" r:id="rId2"/>
    <p:sldLayoutId id="2147489431" r:id="rId3"/>
    <p:sldLayoutId id="2147489432" r:id="rId4"/>
    <p:sldLayoutId id="2147489433" r:id="rId5"/>
    <p:sldLayoutId id="2147489434" r:id="rId6"/>
    <p:sldLayoutId id="2147489435" r:id="rId7"/>
    <p:sldLayoutId id="2147489436" r:id="rId8"/>
    <p:sldLayoutId id="2147489437" r:id="rId9"/>
    <p:sldLayoutId id="2147489438" r:id="rId10"/>
    <p:sldLayoutId id="2147489439" r:id="rId11"/>
    <p:sldLayoutId id="214748944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821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760 w 6027"/>
                <a:gd name="T1" fmla="*/ 1248 h 2296"/>
                <a:gd name="T2" fmla="*/ 0 w 6027"/>
                <a:gd name="T3" fmla="*/ 1248 h 2296"/>
                <a:gd name="T4" fmla="*/ 0 w 6027"/>
                <a:gd name="T5" fmla="*/ 0 h 2296"/>
                <a:gd name="T6" fmla="*/ 5760 w 6027"/>
                <a:gd name="T7" fmla="*/ 0 h 2296"/>
                <a:gd name="T8" fmla="*/ 5760 w 6027"/>
                <a:gd name="T9" fmla="*/ 1248 h 2296"/>
                <a:gd name="T10" fmla="*/ 5760 w 6027"/>
                <a:gd name="T11" fmla="*/ 1248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18372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195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895600 w 5748"/>
              <a:gd name="T1" fmla="*/ 609600 h 246"/>
              <a:gd name="T2" fmla="*/ 0 w 5748"/>
              <a:gd name="T3" fmla="*/ 609600 h 246"/>
              <a:gd name="T4" fmla="*/ 0 w 5748"/>
              <a:gd name="T5" fmla="*/ 0 h 246"/>
              <a:gd name="T6" fmla="*/ 2895600 w 5748"/>
              <a:gd name="T7" fmla="*/ 0 h 246"/>
              <a:gd name="T8" fmla="*/ 2895600 w 5748"/>
              <a:gd name="T9" fmla="*/ 609600 h 246"/>
              <a:gd name="T10" fmla="*/ 2895600 w 5748"/>
              <a:gd name="T11" fmla="*/ 609600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196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5818375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82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82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0 h 353"/>
                  <a:gd name="T4" fmla="*/ 24 w 186"/>
                  <a:gd name="T5" fmla="*/ 34 h 353"/>
                  <a:gd name="T6" fmla="*/ 18 w 186"/>
                  <a:gd name="T7" fmla="*/ 74 h 353"/>
                  <a:gd name="T8" fmla="*/ 42 w 186"/>
                  <a:gd name="T9" fmla="*/ 128 h 353"/>
                  <a:gd name="T10" fmla="*/ 48 w 186"/>
                  <a:gd name="T11" fmla="*/ 181 h 353"/>
                  <a:gd name="T12" fmla="*/ 0 w 186"/>
                  <a:gd name="T13" fmla="*/ 395 h 353"/>
                  <a:gd name="T14" fmla="*/ 54 w 186"/>
                  <a:gd name="T15" fmla="*/ 261 h 353"/>
                  <a:gd name="T16" fmla="*/ 84 w 186"/>
                  <a:gd name="T17" fmla="*/ 242 h 353"/>
                  <a:gd name="T18" fmla="*/ 126 w 186"/>
                  <a:gd name="T19" fmla="*/ 141 h 353"/>
                  <a:gd name="T20" fmla="*/ 144 w 186"/>
                  <a:gd name="T21" fmla="*/ 134 h 353"/>
                  <a:gd name="T22" fmla="*/ 144 w 186"/>
                  <a:gd name="T23" fmla="*/ 101 h 353"/>
                  <a:gd name="T24" fmla="*/ 186 w 186"/>
                  <a:gd name="T25" fmla="*/ 74 h 353"/>
                  <a:gd name="T26" fmla="*/ 162 w 186"/>
                  <a:gd name="T27" fmla="*/ 67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7 h 66"/>
                  <a:gd name="T8" fmla="*/ 6 w 155"/>
                  <a:gd name="T9" fmla="*/ 20 h 66"/>
                  <a:gd name="T10" fmla="*/ 0 w 155"/>
                  <a:gd name="T11" fmla="*/ 27 h 66"/>
                  <a:gd name="T12" fmla="*/ 78 w 155"/>
                  <a:gd name="T13" fmla="*/ 67 h 66"/>
                  <a:gd name="T14" fmla="*/ 96 w 155"/>
                  <a:gd name="T15" fmla="*/ 47 h 66"/>
                  <a:gd name="T16" fmla="*/ 155 w 155"/>
                  <a:gd name="T17" fmla="*/ 74 h 66"/>
                  <a:gd name="T18" fmla="*/ 126 w 155"/>
                  <a:gd name="T19" fmla="*/ 27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41 h 72"/>
                  <a:gd name="T2" fmla="*/ 0 w 42"/>
                  <a:gd name="T3" fmla="*/ 20 h 72"/>
                  <a:gd name="T4" fmla="*/ 12 w 42"/>
                  <a:gd name="T5" fmla="*/ 7 h 72"/>
                  <a:gd name="T6" fmla="*/ 0 w 42"/>
                  <a:gd name="T7" fmla="*/ 7 h 72"/>
                  <a:gd name="T8" fmla="*/ 12 w 42"/>
                  <a:gd name="T9" fmla="*/ 7 h 72"/>
                  <a:gd name="T10" fmla="*/ 24 w 42"/>
                  <a:gd name="T11" fmla="*/ 7 h 72"/>
                  <a:gd name="T12" fmla="*/ 36 w 42"/>
                  <a:gd name="T13" fmla="*/ 7 h 72"/>
                  <a:gd name="T14" fmla="*/ 42 w 42"/>
                  <a:gd name="T15" fmla="*/ 0 h 72"/>
                  <a:gd name="T16" fmla="*/ 30 w 42"/>
                  <a:gd name="T17" fmla="*/ 20 h 72"/>
                  <a:gd name="T18" fmla="*/ 42 w 42"/>
                  <a:gd name="T19" fmla="*/ 54 h 72"/>
                  <a:gd name="T20" fmla="*/ 12 w 42"/>
                  <a:gd name="T21" fmla="*/ 81 h 72"/>
                  <a:gd name="T22" fmla="*/ 6 w 42"/>
                  <a:gd name="T23" fmla="*/ 41 h 72"/>
                  <a:gd name="T24" fmla="*/ 6 w 42"/>
                  <a:gd name="T25" fmla="*/ 41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18382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19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8203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1 h 287"/>
                <a:gd name="T4" fmla="*/ 66 w 365"/>
                <a:gd name="T5" fmla="*/ 110 h 287"/>
                <a:gd name="T6" fmla="*/ 143 w 365"/>
                <a:gd name="T7" fmla="*/ 183 h 287"/>
                <a:gd name="T8" fmla="*/ 191 w 365"/>
                <a:gd name="T9" fmla="*/ 170 h 287"/>
                <a:gd name="T10" fmla="*/ 341 w 365"/>
                <a:gd name="T11" fmla="*/ 291 h 287"/>
                <a:gd name="T12" fmla="*/ 305 w 365"/>
                <a:gd name="T13" fmla="*/ 176 h 287"/>
                <a:gd name="T14" fmla="*/ 365 w 365"/>
                <a:gd name="T15" fmla="*/ 134 h 287"/>
                <a:gd name="T16" fmla="*/ 359 w 365"/>
                <a:gd name="T17" fmla="*/ 128 h 287"/>
                <a:gd name="T18" fmla="*/ 335 w 365"/>
                <a:gd name="T19" fmla="*/ 116 h 287"/>
                <a:gd name="T20" fmla="*/ 299 w 365"/>
                <a:gd name="T21" fmla="*/ 91 h 287"/>
                <a:gd name="T22" fmla="*/ 257 w 365"/>
                <a:gd name="T23" fmla="*/ 73 h 287"/>
                <a:gd name="T24" fmla="*/ 215 w 365"/>
                <a:gd name="T25" fmla="*/ 55 h 287"/>
                <a:gd name="T26" fmla="*/ 173 w 365"/>
                <a:gd name="T27" fmla="*/ 37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4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5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1 h 60"/>
                <a:gd name="T16" fmla="*/ 65 w 71"/>
                <a:gd name="T17" fmla="*/ 43 h 60"/>
                <a:gd name="T18" fmla="*/ 71 w 71"/>
                <a:gd name="T19" fmla="*/ 55 h 60"/>
                <a:gd name="T20" fmla="*/ 71 w 71"/>
                <a:gd name="T21" fmla="*/ 61 h 60"/>
                <a:gd name="T22" fmla="*/ 59 w 71"/>
                <a:gd name="T23" fmla="*/ 55 h 60"/>
                <a:gd name="T24" fmla="*/ 47 w 71"/>
                <a:gd name="T25" fmla="*/ 43 h 60"/>
                <a:gd name="T26" fmla="*/ 23 w 71"/>
                <a:gd name="T27" fmla="*/ 31 h 60"/>
                <a:gd name="T28" fmla="*/ 23 w 71"/>
                <a:gd name="T29" fmla="*/ 37 h 60"/>
                <a:gd name="T30" fmla="*/ 18 w 71"/>
                <a:gd name="T31" fmla="*/ 43 h 60"/>
                <a:gd name="T32" fmla="*/ 12 w 71"/>
                <a:gd name="T33" fmla="*/ 49 h 60"/>
                <a:gd name="T34" fmla="*/ 6 w 71"/>
                <a:gd name="T35" fmla="*/ 49 h 60"/>
                <a:gd name="T36" fmla="*/ 6 w 71"/>
                <a:gd name="T37" fmla="*/ 49 h 60"/>
                <a:gd name="T38" fmla="*/ 6 w 71"/>
                <a:gd name="T39" fmla="*/ 37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6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5 h 162"/>
                <a:gd name="T10" fmla="*/ 96 w 161"/>
                <a:gd name="T11" fmla="*/ 61 h 162"/>
                <a:gd name="T12" fmla="*/ 102 w 161"/>
                <a:gd name="T13" fmla="*/ 73 h 162"/>
                <a:gd name="T14" fmla="*/ 108 w 161"/>
                <a:gd name="T15" fmla="*/ 85 h 162"/>
                <a:gd name="T16" fmla="*/ 120 w 161"/>
                <a:gd name="T17" fmla="*/ 97 h 162"/>
                <a:gd name="T18" fmla="*/ 143 w 161"/>
                <a:gd name="T19" fmla="*/ 115 h 162"/>
                <a:gd name="T20" fmla="*/ 155 w 161"/>
                <a:gd name="T21" fmla="*/ 140 h 162"/>
                <a:gd name="T22" fmla="*/ 161 w 161"/>
                <a:gd name="T23" fmla="*/ 158 h 162"/>
                <a:gd name="T24" fmla="*/ 161 w 161"/>
                <a:gd name="T25" fmla="*/ 164 h 162"/>
                <a:gd name="T26" fmla="*/ 96 w 161"/>
                <a:gd name="T27" fmla="*/ 103 h 162"/>
                <a:gd name="T28" fmla="*/ 30 w 161"/>
                <a:gd name="T29" fmla="*/ 55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7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1 h 60"/>
                <a:gd name="T4" fmla="*/ 41 w 59"/>
                <a:gd name="T5" fmla="*/ 37 h 60"/>
                <a:gd name="T6" fmla="*/ 47 w 59"/>
                <a:gd name="T7" fmla="*/ 43 h 60"/>
                <a:gd name="T8" fmla="*/ 53 w 59"/>
                <a:gd name="T9" fmla="*/ 55 h 60"/>
                <a:gd name="T10" fmla="*/ 53 w 59"/>
                <a:gd name="T11" fmla="*/ 61 h 60"/>
                <a:gd name="T12" fmla="*/ 47 w 59"/>
                <a:gd name="T13" fmla="*/ 55 h 60"/>
                <a:gd name="T14" fmla="*/ 35 w 59"/>
                <a:gd name="T15" fmla="*/ 49 h 60"/>
                <a:gd name="T16" fmla="*/ 23 w 59"/>
                <a:gd name="T17" fmla="*/ 37 h 60"/>
                <a:gd name="T18" fmla="*/ 17 w 59"/>
                <a:gd name="T19" fmla="*/ 31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8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7 h 204"/>
                <a:gd name="T2" fmla="*/ 245 w 245"/>
                <a:gd name="T3" fmla="*/ 43 h 204"/>
                <a:gd name="T4" fmla="*/ 209 w 245"/>
                <a:gd name="T5" fmla="*/ 85 h 204"/>
                <a:gd name="T6" fmla="*/ 143 w 245"/>
                <a:gd name="T7" fmla="*/ 134 h 204"/>
                <a:gd name="T8" fmla="*/ 167 w 245"/>
                <a:gd name="T9" fmla="*/ 158 h 204"/>
                <a:gd name="T10" fmla="*/ 179 w 245"/>
                <a:gd name="T11" fmla="*/ 207 h 204"/>
                <a:gd name="T12" fmla="*/ 77 w 245"/>
                <a:gd name="T13" fmla="*/ 134 h 204"/>
                <a:gd name="T14" fmla="*/ 47 w 245"/>
                <a:gd name="T15" fmla="*/ 85 h 204"/>
                <a:gd name="T16" fmla="*/ 89 w 245"/>
                <a:gd name="T17" fmla="*/ 67 h 204"/>
                <a:gd name="T18" fmla="*/ 59 w 245"/>
                <a:gd name="T19" fmla="*/ 37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7 h 204"/>
                <a:gd name="T50" fmla="*/ 233 w 245"/>
                <a:gd name="T51" fmla="*/ 37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8390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9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818392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8393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8394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A95311D5-5330-45BF-80FC-3C9DDD87BA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9522" r:id="rId1"/>
    <p:sldLayoutId id="2147489441" r:id="rId2"/>
    <p:sldLayoutId id="2147489442" r:id="rId3"/>
    <p:sldLayoutId id="2147489443" r:id="rId4"/>
    <p:sldLayoutId id="2147489444" r:id="rId5"/>
    <p:sldLayoutId id="2147489445" r:id="rId6"/>
    <p:sldLayoutId id="2147489446" r:id="rId7"/>
    <p:sldLayoutId id="2147489447" r:id="rId8"/>
    <p:sldLayoutId id="2147489448" r:id="rId9"/>
    <p:sldLayoutId id="2147489449" r:id="rId10"/>
    <p:sldLayoutId id="214748945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4A0BA89A-F1BD-4703-871E-40BD58A101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462" r:id="rId1"/>
    <p:sldLayoutId id="2147489463" r:id="rId2"/>
    <p:sldLayoutId id="2147489464" r:id="rId3"/>
    <p:sldLayoutId id="2147489465" r:id="rId4"/>
    <p:sldLayoutId id="2147489466" r:id="rId5"/>
    <p:sldLayoutId id="2147489467" r:id="rId6"/>
    <p:sldLayoutId id="2147489468" r:id="rId7"/>
    <p:sldLayoutId id="2147489469" r:id="rId8"/>
    <p:sldLayoutId id="2147489470" r:id="rId9"/>
    <p:sldLayoutId id="2147489471" r:id="rId10"/>
    <p:sldLayoutId id="21474894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518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518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518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913CF532-09B0-417C-BE34-189523F90D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485" r:id="rId1"/>
    <p:sldLayoutId id="2147489486" r:id="rId2"/>
    <p:sldLayoutId id="2147489487" r:id="rId3"/>
    <p:sldLayoutId id="2147489488" r:id="rId4"/>
    <p:sldLayoutId id="2147489489" r:id="rId5"/>
    <p:sldLayoutId id="2147489490" r:id="rId6"/>
    <p:sldLayoutId id="2147489491" r:id="rId7"/>
    <p:sldLayoutId id="2147489492" r:id="rId8"/>
    <p:sldLayoutId id="2147489493" r:id="rId9"/>
    <p:sldLayoutId id="2147489494" r:id="rId10"/>
    <p:sldLayoutId id="2147489495" r:id="rId11"/>
    <p:sldLayoutId id="214748949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BD9A3B94-BD98-430D-8ADE-56BA14B386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497" r:id="rId1"/>
    <p:sldLayoutId id="2147489498" r:id="rId2"/>
    <p:sldLayoutId id="2147489499" r:id="rId3"/>
    <p:sldLayoutId id="2147489500" r:id="rId4"/>
    <p:sldLayoutId id="2147489501" r:id="rId5"/>
    <p:sldLayoutId id="2147489502" r:id="rId6"/>
    <p:sldLayoutId id="2147489503" r:id="rId7"/>
    <p:sldLayoutId id="2147489504" r:id="rId8"/>
    <p:sldLayoutId id="2147489505" r:id="rId9"/>
    <p:sldLayoutId id="2147489506" r:id="rId10"/>
    <p:sldLayoutId id="21474895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9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3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13" Type="http://schemas.openxmlformats.org/officeDocument/2006/relationships/oleObject" Target="../embeddings/oleObject212.bin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12" Type="http://schemas.openxmlformats.org/officeDocument/2006/relationships/image" Target="../media/image17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79.wmf"/><Relationship Id="rId11" Type="http://schemas.openxmlformats.org/officeDocument/2006/relationships/oleObject" Target="../embeddings/oleObject211.bin"/><Relationship Id="rId5" Type="http://schemas.openxmlformats.org/officeDocument/2006/relationships/oleObject" Target="../embeddings/oleObject208.bin"/><Relationship Id="rId10" Type="http://schemas.openxmlformats.org/officeDocument/2006/relationships/image" Target="../media/image181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210.bin"/><Relationship Id="rId14" Type="http://schemas.openxmlformats.org/officeDocument/2006/relationships/image" Target="../media/image177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13" Type="http://schemas.openxmlformats.org/officeDocument/2006/relationships/oleObject" Target="../embeddings/oleObject218.bin"/><Relationship Id="rId18" Type="http://schemas.openxmlformats.org/officeDocument/2006/relationships/image" Target="../media/image179.w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12" Type="http://schemas.openxmlformats.org/officeDocument/2006/relationships/image" Target="../media/image177.wmf"/><Relationship Id="rId17" Type="http://schemas.openxmlformats.org/officeDocument/2006/relationships/oleObject" Target="../embeddings/oleObject22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80.wmf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82.wmf"/><Relationship Id="rId11" Type="http://schemas.openxmlformats.org/officeDocument/2006/relationships/oleObject" Target="../embeddings/oleObject217.bin"/><Relationship Id="rId5" Type="http://schemas.openxmlformats.org/officeDocument/2006/relationships/oleObject" Target="../embeddings/oleObject214.bin"/><Relationship Id="rId15" Type="http://schemas.openxmlformats.org/officeDocument/2006/relationships/oleObject" Target="../embeddings/oleObject219.bin"/><Relationship Id="rId10" Type="http://schemas.openxmlformats.org/officeDocument/2006/relationships/image" Target="../media/image176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216.bin"/><Relationship Id="rId14" Type="http://schemas.openxmlformats.org/officeDocument/2006/relationships/image" Target="../media/image184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3" Type="http://schemas.openxmlformats.org/officeDocument/2006/relationships/oleObject" Target="../embeddings/oleObject221.bin"/><Relationship Id="rId7" Type="http://schemas.openxmlformats.org/officeDocument/2006/relationships/oleObject" Target="../embeddings/oleObject22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222.bin"/><Relationship Id="rId10" Type="http://schemas.openxmlformats.org/officeDocument/2006/relationships/image" Target="../media/image187.wmf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224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oleObject" Target="../embeddings/oleObject225.bin"/><Relationship Id="rId7" Type="http://schemas.openxmlformats.org/officeDocument/2006/relationships/oleObject" Target="../embeddings/oleObject227.bin"/><Relationship Id="rId12" Type="http://schemas.openxmlformats.org/officeDocument/2006/relationships/image" Target="../media/image19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89.wmf"/><Relationship Id="rId11" Type="http://schemas.openxmlformats.org/officeDocument/2006/relationships/oleObject" Target="../embeddings/oleObject229.bin"/><Relationship Id="rId5" Type="http://schemas.openxmlformats.org/officeDocument/2006/relationships/oleObject" Target="../embeddings/oleObject226.bin"/><Relationship Id="rId10" Type="http://schemas.openxmlformats.org/officeDocument/2006/relationships/image" Target="../media/image191.wmf"/><Relationship Id="rId4" Type="http://schemas.openxmlformats.org/officeDocument/2006/relationships/image" Target="../media/image188.wmf"/><Relationship Id="rId9" Type="http://schemas.openxmlformats.org/officeDocument/2006/relationships/oleObject" Target="../embeddings/oleObject228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oleObject" Target="../embeddings/oleObject230.bin"/><Relationship Id="rId7" Type="http://schemas.openxmlformats.org/officeDocument/2006/relationships/oleObject" Target="../embeddings/oleObject2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94.wmf"/><Relationship Id="rId5" Type="http://schemas.openxmlformats.org/officeDocument/2006/relationships/oleObject" Target="../embeddings/oleObject231.bin"/><Relationship Id="rId10" Type="http://schemas.openxmlformats.org/officeDocument/2006/relationships/image" Target="../media/image196.wmf"/><Relationship Id="rId4" Type="http://schemas.openxmlformats.org/officeDocument/2006/relationships/image" Target="../media/image193.wmf"/><Relationship Id="rId9" Type="http://schemas.openxmlformats.org/officeDocument/2006/relationships/oleObject" Target="../embeddings/oleObject233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oleObject" Target="../embeddings/oleObject234.bin"/><Relationship Id="rId7" Type="http://schemas.openxmlformats.org/officeDocument/2006/relationships/oleObject" Target="../embeddings/oleObject23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235.bin"/><Relationship Id="rId4" Type="http://schemas.openxmlformats.org/officeDocument/2006/relationships/image" Target="../media/image195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wmf"/><Relationship Id="rId3" Type="http://schemas.openxmlformats.org/officeDocument/2006/relationships/oleObject" Target="../embeddings/oleObject237.bin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238.bin"/><Relationship Id="rId10" Type="http://schemas.openxmlformats.org/officeDocument/2006/relationships/image" Target="../media/image200.wmf"/><Relationship Id="rId4" Type="http://schemas.openxmlformats.org/officeDocument/2006/relationships/image" Target="../media/image197.wmf"/><Relationship Id="rId9" Type="http://schemas.openxmlformats.org/officeDocument/2006/relationships/oleObject" Target="../embeddings/oleObject240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oleObject" Target="../embeddings/oleObject241.bin"/><Relationship Id="rId7" Type="http://schemas.openxmlformats.org/officeDocument/2006/relationships/oleObject" Target="../embeddings/oleObject24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94.wmf"/><Relationship Id="rId5" Type="http://schemas.openxmlformats.org/officeDocument/2006/relationships/oleObject" Target="../embeddings/oleObject242.bin"/><Relationship Id="rId10" Type="http://schemas.openxmlformats.org/officeDocument/2006/relationships/image" Target="../media/image202.wmf"/><Relationship Id="rId4" Type="http://schemas.openxmlformats.org/officeDocument/2006/relationships/image" Target="../media/image201.wmf"/><Relationship Id="rId9" Type="http://schemas.openxmlformats.org/officeDocument/2006/relationships/oleObject" Target="../embeddings/oleObject244.bin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wmf"/><Relationship Id="rId3" Type="http://schemas.openxmlformats.org/officeDocument/2006/relationships/oleObject" Target="../embeddings/oleObject245.bin"/><Relationship Id="rId7" Type="http://schemas.openxmlformats.org/officeDocument/2006/relationships/oleObject" Target="../embeddings/oleObject24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05.wmf"/><Relationship Id="rId5" Type="http://schemas.openxmlformats.org/officeDocument/2006/relationships/oleObject" Target="../embeddings/oleObject246.bin"/><Relationship Id="rId10" Type="http://schemas.openxmlformats.org/officeDocument/2006/relationships/image" Target="../media/image207.wmf"/><Relationship Id="rId4" Type="http://schemas.openxmlformats.org/officeDocument/2006/relationships/image" Target="../media/image204.wmf"/><Relationship Id="rId9" Type="http://schemas.openxmlformats.org/officeDocument/2006/relationships/oleObject" Target="../embeddings/oleObject248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208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oleObject" Target="../embeddings/oleObject250.bin"/><Relationship Id="rId7" Type="http://schemas.openxmlformats.org/officeDocument/2006/relationships/oleObject" Target="../embeddings/oleObject25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10.wmf"/><Relationship Id="rId5" Type="http://schemas.openxmlformats.org/officeDocument/2006/relationships/oleObject" Target="../embeddings/oleObject251.bin"/><Relationship Id="rId4" Type="http://schemas.openxmlformats.org/officeDocument/2006/relationships/image" Target="../media/image209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12.wmf"/><Relationship Id="rId5" Type="http://schemas.openxmlformats.org/officeDocument/2006/relationships/oleObject" Target="../embeddings/oleObject254.bin"/><Relationship Id="rId4" Type="http://schemas.openxmlformats.org/officeDocument/2006/relationships/image" Target="../media/image209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3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3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4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6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7.bin"/><Relationship Id="rId13" Type="http://schemas.openxmlformats.org/officeDocument/2006/relationships/image" Target="NULL"/><Relationship Id="rId18" Type="http://schemas.openxmlformats.org/officeDocument/2006/relationships/oleObject" Target="../embeddings/oleObject262.bin"/><Relationship Id="rId3" Type="http://schemas.openxmlformats.org/officeDocument/2006/relationships/image" Target="../media/image230.png"/><Relationship Id="rId21" Type="http://schemas.openxmlformats.org/officeDocument/2006/relationships/image" Target="../media/image228.wmf"/><Relationship Id="rId7" Type="http://schemas.openxmlformats.org/officeDocument/2006/relationships/image" Target="../media/image222.wmf"/><Relationship Id="rId12" Type="http://schemas.openxmlformats.org/officeDocument/2006/relationships/oleObject" Target="../embeddings/oleObject259.bin"/><Relationship Id="rId17" Type="http://schemas.openxmlformats.org/officeDocument/2006/relationships/image" Target="../media/image226.wmf"/><Relationship Id="rId2" Type="http://schemas.openxmlformats.org/officeDocument/2006/relationships/slideLayout" Target="../slideLayouts/slideLayout81.xml"/><Relationship Id="rId16" Type="http://schemas.openxmlformats.org/officeDocument/2006/relationships/oleObject" Target="../embeddings/oleObject261.bin"/><Relationship Id="rId20" Type="http://schemas.openxmlformats.org/officeDocument/2006/relationships/oleObject" Target="../embeddings/oleObject263.bin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256.bin"/><Relationship Id="rId11" Type="http://schemas.openxmlformats.org/officeDocument/2006/relationships/image" Target="../media/image224.wmf"/><Relationship Id="rId24" Type="http://schemas.openxmlformats.org/officeDocument/2006/relationships/image" Target="../media/image225.png"/><Relationship Id="rId5" Type="http://schemas.openxmlformats.org/officeDocument/2006/relationships/image" Target="../media/image221.wmf"/><Relationship Id="rId15" Type="http://schemas.openxmlformats.org/officeDocument/2006/relationships/image" Target="../media/image225.wmf"/><Relationship Id="rId23" Type="http://schemas.openxmlformats.org/officeDocument/2006/relationships/image" Target="../media/image229.wmf"/><Relationship Id="rId10" Type="http://schemas.openxmlformats.org/officeDocument/2006/relationships/oleObject" Target="../embeddings/oleObject258.bin"/><Relationship Id="rId19" Type="http://schemas.openxmlformats.org/officeDocument/2006/relationships/image" Target="../media/image227.wmf"/><Relationship Id="rId4" Type="http://schemas.openxmlformats.org/officeDocument/2006/relationships/oleObject" Target="../embeddings/oleObject255.bin"/><Relationship Id="rId9" Type="http://schemas.openxmlformats.org/officeDocument/2006/relationships/image" Target="../media/image223.wmf"/><Relationship Id="rId14" Type="http://schemas.openxmlformats.org/officeDocument/2006/relationships/oleObject" Target="../embeddings/oleObject260.bin"/><Relationship Id="rId22" Type="http://schemas.openxmlformats.org/officeDocument/2006/relationships/oleObject" Target="../embeddings/oleObject264.bin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7.bin"/><Relationship Id="rId13" Type="http://schemas.openxmlformats.org/officeDocument/2006/relationships/image" Target="../media/image235.wmf"/><Relationship Id="rId3" Type="http://schemas.openxmlformats.org/officeDocument/2006/relationships/image" Target="../media/image237.jpeg"/><Relationship Id="rId7" Type="http://schemas.openxmlformats.org/officeDocument/2006/relationships/image" Target="../media/image232.wmf"/><Relationship Id="rId12" Type="http://schemas.openxmlformats.org/officeDocument/2006/relationships/oleObject" Target="../embeddings/oleObject269.bin"/><Relationship Id="rId2" Type="http://schemas.openxmlformats.org/officeDocument/2006/relationships/slideLayout" Target="../slideLayouts/slideLayout81.xml"/><Relationship Id="rId16" Type="http://schemas.openxmlformats.org/officeDocument/2006/relationships/image" Target="../media/image48.png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266.bin"/><Relationship Id="rId11" Type="http://schemas.openxmlformats.org/officeDocument/2006/relationships/image" Target="../media/image234.wmf"/><Relationship Id="rId5" Type="http://schemas.openxmlformats.org/officeDocument/2006/relationships/image" Target="../media/image231.wmf"/><Relationship Id="rId15" Type="http://schemas.openxmlformats.org/officeDocument/2006/relationships/image" Target="../media/image236.wmf"/><Relationship Id="rId10" Type="http://schemas.openxmlformats.org/officeDocument/2006/relationships/oleObject" Target="../embeddings/oleObject268.bin"/><Relationship Id="rId4" Type="http://schemas.openxmlformats.org/officeDocument/2006/relationships/oleObject" Target="../embeddings/oleObject265.bin"/><Relationship Id="rId9" Type="http://schemas.openxmlformats.org/officeDocument/2006/relationships/image" Target="../media/image233.wmf"/><Relationship Id="rId14" Type="http://schemas.openxmlformats.org/officeDocument/2006/relationships/oleObject" Target="../embeddings/oleObject270.bin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0.w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wmf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wmf"/><Relationship Id="rId13" Type="http://schemas.openxmlformats.org/officeDocument/2006/relationships/image" Target="../media/image246.jpeg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73.bin"/><Relationship Id="rId12" Type="http://schemas.openxmlformats.org/officeDocument/2006/relationships/image" Target="../media/image244.wmf"/><Relationship Id="rId2" Type="http://schemas.openxmlformats.org/officeDocument/2006/relationships/slideLayout" Target="../slideLayouts/slideLayout10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41.wmf"/><Relationship Id="rId11" Type="http://schemas.openxmlformats.org/officeDocument/2006/relationships/oleObject" Target="../embeddings/oleObject275.bin"/><Relationship Id="rId5" Type="http://schemas.openxmlformats.org/officeDocument/2006/relationships/oleObject" Target="../embeddings/oleObject272.bin"/><Relationship Id="rId15" Type="http://schemas.openxmlformats.org/officeDocument/2006/relationships/image" Target="../media/image245.wmf"/><Relationship Id="rId10" Type="http://schemas.openxmlformats.org/officeDocument/2006/relationships/image" Target="../media/image243.wmf"/><Relationship Id="rId4" Type="http://schemas.openxmlformats.org/officeDocument/2006/relationships/image" Target="../media/image240.wmf"/><Relationship Id="rId9" Type="http://schemas.openxmlformats.org/officeDocument/2006/relationships/oleObject" Target="../embeddings/oleObject274.bin"/><Relationship Id="rId14" Type="http://schemas.openxmlformats.org/officeDocument/2006/relationships/oleObject" Target="../embeddings/oleObject276.bin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7.bin"/><Relationship Id="rId2" Type="http://schemas.openxmlformats.org/officeDocument/2006/relationships/slideLayout" Target="../slideLayouts/slideLayout104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248.wmf"/><Relationship Id="rId5" Type="http://schemas.openxmlformats.org/officeDocument/2006/relationships/oleObject" Target="../embeddings/oleObject278.bin"/><Relationship Id="rId4" Type="http://schemas.openxmlformats.org/officeDocument/2006/relationships/image" Target="../media/image247.w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9.bin"/><Relationship Id="rId2" Type="http://schemas.openxmlformats.org/officeDocument/2006/relationships/slideLayout" Target="../slideLayouts/slideLayout104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249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wmf"/><Relationship Id="rId3" Type="http://schemas.openxmlformats.org/officeDocument/2006/relationships/oleObject" Target="../embeddings/oleObject280.bin"/><Relationship Id="rId7" Type="http://schemas.openxmlformats.org/officeDocument/2006/relationships/oleObject" Target="../embeddings/oleObject282.bin"/><Relationship Id="rId12" Type="http://schemas.openxmlformats.org/officeDocument/2006/relationships/image" Target="../media/image254.wmf"/><Relationship Id="rId2" Type="http://schemas.openxmlformats.org/officeDocument/2006/relationships/slideLayout" Target="../slideLayouts/slideLayout104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51.wmf"/><Relationship Id="rId11" Type="http://schemas.openxmlformats.org/officeDocument/2006/relationships/oleObject" Target="../embeddings/oleObject284.bin"/><Relationship Id="rId5" Type="http://schemas.openxmlformats.org/officeDocument/2006/relationships/oleObject" Target="../embeddings/oleObject281.bin"/><Relationship Id="rId10" Type="http://schemas.openxmlformats.org/officeDocument/2006/relationships/image" Target="../media/image253.wmf"/><Relationship Id="rId4" Type="http://schemas.openxmlformats.org/officeDocument/2006/relationships/image" Target="../media/image250.wmf"/><Relationship Id="rId9" Type="http://schemas.openxmlformats.org/officeDocument/2006/relationships/oleObject" Target="../embeddings/oleObject283.bin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wmf"/><Relationship Id="rId13" Type="http://schemas.openxmlformats.org/officeDocument/2006/relationships/oleObject" Target="../embeddings/oleObject290.bin"/><Relationship Id="rId3" Type="http://schemas.openxmlformats.org/officeDocument/2006/relationships/oleObject" Target="../embeddings/oleObject285.bin"/><Relationship Id="rId7" Type="http://schemas.openxmlformats.org/officeDocument/2006/relationships/oleObject" Target="../embeddings/oleObject287.bin"/><Relationship Id="rId12" Type="http://schemas.openxmlformats.org/officeDocument/2006/relationships/image" Target="../media/image259.wmf"/><Relationship Id="rId2" Type="http://schemas.openxmlformats.org/officeDocument/2006/relationships/slideLayout" Target="../slideLayouts/slideLayout104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56.wmf"/><Relationship Id="rId11" Type="http://schemas.openxmlformats.org/officeDocument/2006/relationships/oleObject" Target="../embeddings/oleObject289.bin"/><Relationship Id="rId5" Type="http://schemas.openxmlformats.org/officeDocument/2006/relationships/oleObject" Target="../embeddings/oleObject286.bin"/><Relationship Id="rId10" Type="http://schemas.openxmlformats.org/officeDocument/2006/relationships/image" Target="../media/image258.wmf"/><Relationship Id="rId4" Type="http://schemas.openxmlformats.org/officeDocument/2006/relationships/image" Target="../media/image255.wmf"/><Relationship Id="rId9" Type="http://schemas.openxmlformats.org/officeDocument/2006/relationships/oleObject" Target="../embeddings/oleObject288.bin"/><Relationship Id="rId14" Type="http://schemas.openxmlformats.org/officeDocument/2006/relationships/image" Target="../media/image26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0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0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0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wmf"/><Relationship Id="rId3" Type="http://schemas.openxmlformats.org/officeDocument/2006/relationships/oleObject" Target="../embeddings/oleObject291.bin"/><Relationship Id="rId7" Type="http://schemas.openxmlformats.org/officeDocument/2006/relationships/oleObject" Target="../embeddings/oleObject293.bin"/><Relationship Id="rId12" Type="http://schemas.openxmlformats.org/officeDocument/2006/relationships/image" Target="../media/image268.wmf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65.wmf"/><Relationship Id="rId11" Type="http://schemas.openxmlformats.org/officeDocument/2006/relationships/oleObject" Target="../embeddings/oleObject295.bin"/><Relationship Id="rId5" Type="http://schemas.openxmlformats.org/officeDocument/2006/relationships/oleObject" Target="../embeddings/oleObject292.bin"/><Relationship Id="rId10" Type="http://schemas.openxmlformats.org/officeDocument/2006/relationships/image" Target="../media/image267.wmf"/><Relationship Id="rId4" Type="http://schemas.openxmlformats.org/officeDocument/2006/relationships/image" Target="../media/image264.wmf"/><Relationship Id="rId9" Type="http://schemas.openxmlformats.org/officeDocument/2006/relationships/oleObject" Target="../embeddings/oleObject294.bin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13" Type="http://schemas.openxmlformats.org/officeDocument/2006/relationships/oleObject" Target="../embeddings/oleObject301.bin"/><Relationship Id="rId3" Type="http://schemas.openxmlformats.org/officeDocument/2006/relationships/oleObject" Target="../embeddings/oleObject296.bin"/><Relationship Id="rId7" Type="http://schemas.openxmlformats.org/officeDocument/2006/relationships/oleObject" Target="../embeddings/oleObject298.bin"/><Relationship Id="rId12" Type="http://schemas.openxmlformats.org/officeDocument/2006/relationships/image" Target="../media/image267.wmf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274.wmf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70.wmf"/><Relationship Id="rId11" Type="http://schemas.openxmlformats.org/officeDocument/2006/relationships/oleObject" Target="../embeddings/oleObject300.bin"/><Relationship Id="rId5" Type="http://schemas.openxmlformats.org/officeDocument/2006/relationships/oleObject" Target="../embeddings/oleObject297.bin"/><Relationship Id="rId15" Type="http://schemas.openxmlformats.org/officeDocument/2006/relationships/oleObject" Target="../embeddings/oleObject302.bin"/><Relationship Id="rId10" Type="http://schemas.openxmlformats.org/officeDocument/2006/relationships/image" Target="../media/image272.wmf"/><Relationship Id="rId4" Type="http://schemas.openxmlformats.org/officeDocument/2006/relationships/image" Target="../media/image269.wmf"/><Relationship Id="rId9" Type="http://schemas.openxmlformats.org/officeDocument/2006/relationships/oleObject" Target="../embeddings/oleObject299.bin"/><Relationship Id="rId14" Type="http://schemas.openxmlformats.org/officeDocument/2006/relationships/image" Target="../media/image27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19.wmf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wmf"/><Relationship Id="rId13" Type="http://schemas.openxmlformats.org/officeDocument/2006/relationships/image" Target="../media/image279.wmf"/><Relationship Id="rId3" Type="http://schemas.openxmlformats.org/officeDocument/2006/relationships/oleObject" Target="../embeddings/oleObject303.bin"/><Relationship Id="rId7" Type="http://schemas.openxmlformats.org/officeDocument/2006/relationships/oleObject" Target="../embeddings/oleObject305.bin"/><Relationship Id="rId12" Type="http://schemas.openxmlformats.org/officeDocument/2006/relationships/oleObject" Target="../embeddings/oleObject308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76.wmf"/><Relationship Id="rId11" Type="http://schemas.openxmlformats.org/officeDocument/2006/relationships/oleObject" Target="../embeddings/oleObject307.bin"/><Relationship Id="rId5" Type="http://schemas.openxmlformats.org/officeDocument/2006/relationships/oleObject" Target="../embeddings/oleObject304.bin"/><Relationship Id="rId10" Type="http://schemas.openxmlformats.org/officeDocument/2006/relationships/image" Target="../media/image278.wmf"/><Relationship Id="rId4" Type="http://schemas.openxmlformats.org/officeDocument/2006/relationships/image" Target="../media/image275.wmf"/><Relationship Id="rId9" Type="http://schemas.openxmlformats.org/officeDocument/2006/relationships/oleObject" Target="../embeddings/oleObject306.bin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wmf"/><Relationship Id="rId13" Type="http://schemas.openxmlformats.org/officeDocument/2006/relationships/image" Target="../media/image281.wmf"/><Relationship Id="rId3" Type="http://schemas.openxmlformats.org/officeDocument/2006/relationships/oleObject" Target="../embeddings/oleObject309.bin"/><Relationship Id="rId7" Type="http://schemas.openxmlformats.org/officeDocument/2006/relationships/oleObject" Target="../embeddings/oleObject311.bin"/><Relationship Id="rId12" Type="http://schemas.openxmlformats.org/officeDocument/2006/relationships/oleObject" Target="../embeddings/oleObject314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76.wmf"/><Relationship Id="rId11" Type="http://schemas.openxmlformats.org/officeDocument/2006/relationships/oleObject" Target="../embeddings/oleObject313.bin"/><Relationship Id="rId5" Type="http://schemas.openxmlformats.org/officeDocument/2006/relationships/oleObject" Target="../embeddings/oleObject310.bin"/><Relationship Id="rId10" Type="http://schemas.openxmlformats.org/officeDocument/2006/relationships/image" Target="../media/image278.wmf"/><Relationship Id="rId4" Type="http://schemas.openxmlformats.org/officeDocument/2006/relationships/image" Target="../media/image280.wmf"/><Relationship Id="rId9" Type="http://schemas.openxmlformats.org/officeDocument/2006/relationships/oleObject" Target="../embeddings/oleObject312.bin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oleObject" Target="../embeddings/oleObject320.bin"/><Relationship Id="rId3" Type="http://schemas.openxmlformats.org/officeDocument/2006/relationships/oleObject" Target="../embeddings/oleObject315.bin"/><Relationship Id="rId7" Type="http://schemas.openxmlformats.org/officeDocument/2006/relationships/oleObject" Target="../embeddings/oleObject317.bin"/><Relationship Id="rId12" Type="http://schemas.openxmlformats.org/officeDocument/2006/relationships/image" Target="../media/image104.wmf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319.bin"/><Relationship Id="rId5" Type="http://schemas.openxmlformats.org/officeDocument/2006/relationships/oleObject" Target="../embeddings/oleObject316.bin"/><Relationship Id="rId10" Type="http://schemas.openxmlformats.org/officeDocument/2006/relationships/image" Target="../media/image103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318.bin"/><Relationship Id="rId14" Type="http://schemas.openxmlformats.org/officeDocument/2006/relationships/image" Target="../media/image283.w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13" Type="http://schemas.openxmlformats.org/officeDocument/2006/relationships/image" Target="../media/image288.wmf"/><Relationship Id="rId18" Type="http://schemas.openxmlformats.org/officeDocument/2006/relationships/oleObject" Target="../embeddings/oleObject328.bin"/><Relationship Id="rId3" Type="http://schemas.openxmlformats.org/officeDocument/2006/relationships/oleObject" Target="../embeddings/oleObject321.bin"/><Relationship Id="rId21" Type="http://schemas.openxmlformats.org/officeDocument/2006/relationships/image" Target="../media/image292.wmf"/><Relationship Id="rId7" Type="http://schemas.openxmlformats.org/officeDocument/2006/relationships/oleObject" Target="../embeddings/oleObject323.bin"/><Relationship Id="rId12" Type="http://schemas.openxmlformats.org/officeDocument/2006/relationships/oleObject" Target="../embeddings/oleObject325.bin"/><Relationship Id="rId17" Type="http://schemas.openxmlformats.org/officeDocument/2006/relationships/image" Target="../media/image290.wmf"/><Relationship Id="rId2" Type="http://schemas.openxmlformats.org/officeDocument/2006/relationships/slideLayout" Target="../slideLayouts/slideLayout47.xml"/><Relationship Id="rId16" Type="http://schemas.openxmlformats.org/officeDocument/2006/relationships/oleObject" Target="../embeddings/oleObject327.bin"/><Relationship Id="rId20" Type="http://schemas.openxmlformats.org/officeDocument/2006/relationships/oleObject" Target="../embeddings/oleObject329.bin"/><Relationship Id="rId1" Type="http://schemas.openxmlformats.org/officeDocument/2006/relationships/vmlDrawing" Target="../drawings/vmlDrawing74.vml"/><Relationship Id="rId6" Type="http://schemas.openxmlformats.org/officeDocument/2006/relationships/image" Target="../media/image285.wmf"/><Relationship Id="rId11" Type="http://schemas.openxmlformats.org/officeDocument/2006/relationships/image" Target="../media/image1.jpeg"/><Relationship Id="rId5" Type="http://schemas.openxmlformats.org/officeDocument/2006/relationships/oleObject" Target="../embeddings/oleObject322.bin"/><Relationship Id="rId15" Type="http://schemas.openxmlformats.org/officeDocument/2006/relationships/image" Target="../media/image289.wmf"/><Relationship Id="rId23" Type="http://schemas.openxmlformats.org/officeDocument/2006/relationships/image" Target="../media/image293.wmf"/><Relationship Id="rId10" Type="http://schemas.openxmlformats.org/officeDocument/2006/relationships/image" Target="../media/image287.wmf"/><Relationship Id="rId19" Type="http://schemas.openxmlformats.org/officeDocument/2006/relationships/image" Target="../media/image291.wmf"/><Relationship Id="rId4" Type="http://schemas.openxmlformats.org/officeDocument/2006/relationships/image" Target="../media/image284.wmf"/><Relationship Id="rId9" Type="http://schemas.openxmlformats.org/officeDocument/2006/relationships/oleObject" Target="../embeddings/oleObject324.bin"/><Relationship Id="rId14" Type="http://schemas.openxmlformats.org/officeDocument/2006/relationships/oleObject" Target="../embeddings/oleObject326.bin"/><Relationship Id="rId22" Type="http://schemas.openxmlformats.org/officeDocument/2006/relationships/oleObject" Target="../embeddings/oleObject330.bin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wmf"/><Relationship Id="rId13" Type="http://schemas.openxmlformats.org/officeDocument/2006/relationships/oleObject" Target="../embeddings/oleObject336.bin"/><Relationship Id="rId3" Type="http://schemas.openxmlformats.org/officeDocument/2006/relationships/oleObject" Target="../embeddings/oleObject331.bin"/><Relationship Id="rId7" Type="http://schemas.openxmlformats.org/officeDocument/2006/relationships/oleObject" Target="../embeddings/oleObject333.bin"/><Relationship Id="rId12" Type="http://schemas.openxmlformats.org/officeDocument/2006/relationships/image" Target="../media/image298.wmf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295.wmf"/><Relationship Id="rId11" Type="http://schemas.openxmlformats.org/officeDocument/2006/relationships/oleObject" Target="../embeddings/oleObject335.bin"/><Relationship Id="rId5" Type="http://schemas.openxmlformats.org/officeDocument/2006/relationships/oleObject" Target="../embeddings/oleObject332.bin"/><Relationship Id="rId10" Type="http://schemas.openxmlformats.org/officeDocument/2006/relationships/image" Target="../media/image297.wmf"/><Relationship Id="rId4" Type="http://schemas.openxmlformats.org/officeDocument/2006/relationships/image" Target="../media/image294.wmf"/><Relationship Id="rId9" Type="http://schemas.openxmlformats.org/officeDocument/2006/relationships/oleObject" Target="../embeddings/oleObject334.bin"/><Relationship Id="rId14" Type="http://schemas.openxmlformats.org/officeDocument/2006/relationships/image" Target="../media/image299.w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7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301.wmf"/><Relationship Id="rId5" Type="http://schemas.openxmlformats.org/officeDocument/2006/relationships/oleObject" Target="../embeddings/oleObject338.bin"/><Relationship Id="rId4" Type="http://schemas.openxmlformats.org/officeDocument/2006/relationships/image" Target="../media/image300.wmf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wmf"/><Relationship Id="rId3" Type="http://schemas.openxmlformats.org/officeDocument/2006/relationships/oleObject" Target="../embeddings/oleObject339.bin"/><Relationship Id="rId7" Type="http://schemas.openxmlformats.org/officeDocument/2006/relationships/oleObject" Target="../embeddings/oleObject341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302.wmf"/><Relationship Id="rId5" Type="http://schemas.openxmlformats.org/officeDocument/2006/relationships/oleObject" Target="../embeddings/oleObject340.bin"/><Relationship Id="rId4" Type="http://schemas.openxmlformats.org/officeDocument/2006/relationships/image" Target="../media/image169.w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oleObject" Target="../embeddings/oleObject342.bin"/><Relationship Id="rId7" Type="http://schemas.openxmlformats.org/officeDocument/2006/relationships/oleObject" Target="../embeddings/oleObject344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305.wmf"/><Relationship Id="rId5" Type="http://schemas.openxmlformats.org/officeDocument/2006/relationships/oleObject" Target="../embeddings/oleObject343.bin"/><Relationship Id="rId10" Type="http://schemas.openxmlformats.org/officeDocument/2006/relationships/image" Target="../media/image303.wmf"/><Relationship Id="rId4" Type="http://schemas.openxmlformats.org/officeDocument/2006/relationships/image" Target="../media/image304.wmf"/><Relationship Id="rId9" Type="http://schemas.openxmlformats.org/officeDocument/2006/relationships/oleObject" Target="../embeddings/oleObject345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wmf"/><Relationship Id="rId3" Type="http://schemas.openxmlformats.org/officeDocument/2006/relationships/oleObject" Target="../embeddings/oleObject346.bin"/><Relationship Id="rId7" Type="http://schemas.openxmlformats.org/officeDocument/2006/relationships/oleObject" Target="../embeddings/oleObject348.bin"/><Relationship Id="rId12" Type="http://schemas.openxmlformats.org/officeDocument/2006/relationships/image" Target="../media/image303.wmf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81.wmf"/><Relationship Id="rId11" Type="http://schemas.openxmlformats.org/officeDocument/2006/relationships/oleObject" Target="../embeddings/oleObject350.bin"/><Relationship Id="rId5" Type="http://schemas.openxmlformats.org/officeDocument/2006/relationships/oleObject" Target="../embeddings/oleObject347.bin"/><Relationship Id="rId10" Type="http://schemas.openxmlformats.org/officeDocument/2006/relationships/image" Target="../media/image307.wmf"/><Relationship Id="rId4" Type="http://schemas.openxmlformats.org/officeDocument/2006/relationships/image" Target="../media/image306.wmf"/><Relationship Id="rId9" Type="http://schemas.openxmlformats.org/officeDocument/2006/relationships/oleObject" Target="../embeddings/oleObject349.bin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13" Type="http://schemas.openxmlformats.org/officeDocument/2006/relationships/image" Target="../media/image305.wmf"/><Relationship Id="rId18" Type="http://schemas.openxmlformats.org/officeDocument/2006/relationships/oleObject" Target="../embeddings/oleObject358.bin"/><Relationship Id="rId3" Type="http://schemas.openxmlformats.org/officeDocument/2006/relationships/oleObject" Target="../embeddings/oleObject351.bin"/><Relationship Id="rId7" Type="http://schemas.openxmlformats.org/officeDocument/2006/relationships/oleObject" Target="../embeddings/oleObject353.bin"/><Relationship Id="rId12" Type="http://schemas.openxmlformats.org/officeDocument/2006/relationships/oleObject" Target="../embeddings/oleObject355.bin"/><Relationship Id="rId17" Type="http://schemas.openxmlformats.org/officeDocument/2006/relationships/image" Target="../media/image310.wmf"/><Relationship Id="rId2" Type="http://schemas.openxmlformats.org/officeDocument/2006/relationships/slideLayout" Target="../slideLayouts/slideLayout47.xml"/><Relationship Id="rId16" Type="http://schemas.openxmlformats.org/officeDocument/2006/relationships/oleObject" Target="../embeddings/oleObject357.bin"/><Relationship Id="rId1" Type="http://schemas.openxmlformats.org/officeDocument/2006/relationships/vmlDrawing" Target="../drawings/vmlDrawing80.vml"/><Relationship Id="rId6" Type="http://schemas.openxmlformats.org/officeDocument/2006/relationships/image" Target="../media/image308.wmf"/><Relationship Id="rId11" Type="http://schemas.openxmlformats.org/officeDocument/2006/relationships/image" Target="../media/image1.jpeg"/><Relationship Id="rId5" Type="http://schemas.openxmlformats.org/officeDocument/2006/relationships/oleObject" Target="../embeddings/oleObject352.bin"/><Relationship Id="rId15" Type="http://schemas.openxmlformats.org/officeDocument/2006/relationships/image" Target="../media/image307.wmf"/><Relationship Id="rId10" Type="http://schemas.openxmlformats.org/officeDocument/2006/relationships/image" Target="../media/image309.wmf"/><Relationship Id="rId19" Type="http://schemas.openxmlformats.org/officeDocument/2006/relationships/image" Target="../media/image311.wmf"/><Relationship Id="rId4" Type="http://schemas.openxmlformats.org/officeDocument/2006/relationships/image" Target="../media/image303.wmf"/><Relationship Id="rId9" Type="http://schemas.openxmlformats.org/officeDocument/2006/relationships/oleObject" Target="../embeddings/oleObject354.bin"/><Relationship Id="rId14" Type="http://schemas.openxmlformats.org/officeDocument/2006/relationships/oleObject" Target="../embeddings/oleObject356.bin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1.bin"/><Relationship Id="rId13" Type="http://schemas.openxmlformats.org/officeDocument/2006/relationships/image" Target="../media/image309.wmf"/><Relationship Id="rId3" Type="http://schemas.openxmlformats.org/officeDocument/2006/relationships/oleObject" Target="../embeddings/oleObject359.bin"/><Relationship Id="rId7" Type="http://schemas.openxmlformats.org/officeDocument/2006/relationships/image" Target="../media/image1.jpeg"/><Relationship Id="rId12" Type="http://schemas.openxmlformats.org/officeDocument/2006/relationships/oleObject" Target="../embeddings/oleObject363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312.wmf"/><Relationship Id="rId11" Type="http://schemas.openxmlformats.org/officeDocument/2006/relationships/image" Target="../media/image308.wmf"/><Relationship Id="rId5" Type="http://schemas.openxmlformats.org/officeDocument/2006/relationships/oleObject" Target="../embeddings/oleObject360.bin"/><Relationship Id="rId15" Type="http://schemas.openxmlformats.org/officeDocument/2006/relationships/image" Target="../media/image311.wmf"/><Relationship Id="rId10" Type="http://schemas.openxmlformats.org/officeDocument/2006/relationships/oleObject" Target="../embeddings/oleObject362.bin"/><Relationship Id="rId4" Type="http://schemas.openxmlformats.org/officeDocument/2006/relationships/image" Target="../media/image182.wmf"/><Relationship Id="rId9" Type="http://schemas.openxmlformats.org/officeDocument/2006/relationships/image" Target="../media/image186.wmf"/><Relationship Id="rId14" Type="http://schemas.openxmlformats.org/officeDocument/2006/relationships/oleObject" Target="../embeddings/oleObject364.bin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4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4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4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hyperlink" Target="http://images.cnblogs.com/cnblogs_com/LeftNotEasy/201101/201101192226389491.pn" TargetMode="Externa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14.png"/><Relationship Id="rId4" Type="http://schemas.openxmlformats.org/officeDocument/2006/relationships/hyperlink" Target="http://images.cnblogs.com/cnblogs_com/LeftNotEasy/201101/201101192226379109.pn" TargetMode="Externa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slideLayout" Target="../slideLayouts/slideLayout4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0.w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wmf"/><Relationship Id="rId13" Type="http://schemas.openxmlformats.org/officeDocument/2006/relationships/image" Target="../media/image1.jpeg"/><Relationship Id="rId3" Type="http://schemas.openxmlformats.org/officeDocument/2006/relationships/oleObject" Target="../embeddings/oleObject365.bin"/><Relationship Id="rId7" Type="http://schemas.openxmlformats.org/officeDocument/2006/relationships/oleObject" Target="../embeddings/oleObject367.bin"/><Relationship Id="rId12" Type="http://schemas.openxmlformats.org/officeDocument/2006/relationships/image" Target="../media/image319.wmf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316.wmf"/><Relationship Id="rId11" Type="http://schemas.openxmlformats.org/officeDocument/2006/relationships/oleObject" Target="../embeddings/oleObject369.bin"/><Relationship Id="rId5" Type="http://schemas.openxmlformats.org/officeDocument/2006/relationships/oleObject" Target="../embeddings/oleObject366.bin"/><Relationship Id="rId10" Type="http://schemas.openxmlformats.org/officeDocument/2006/relationships/image" Target="../media/image318.wmf"/><Relationship Id="rId4" Type="http://schemas.openxmlformats.org/officeDocument/2006/relationships/image" Target="../media/image315.wmf"/><Relationship Id="rId9" Type="http://schemas.openxmlformats.org/officeDocument/2006/relationships/oleObject" Target="../embeddings/oleObject368.bin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0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83.vml"/><Relationship Id="rId4" Type="http://schemas.openxmlformats.org/officeDocument/2006/relationships/image" Target="../media/image320.w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1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321.wmf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wmf"/><Relationship Id="rId3" Type="http://schemas.openxmlformats.org/officeDocument/2006/relationships/oleObject" Target="../embeddings/oleObject372.bin"/><Relationship Id="rId7" Type="http://schemas.openxmlformats.org/officeDocument/2006/relationships/oleObject" Target="../embeddings/oleObject374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322.wmf"/><Relationship Id="rId5" Type="http://schemas.openxmlformats.org/officeDocument/2006/relationships/oleObject" Target="../embeddings/oleObject373.bin"/><Relationship Id="rId4" Type="http://schemas.openxmlformats.org/officeDocument/2006/relationships/image" Target="../media/image32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24.png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31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33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10" Type="http://schemas.openxmlformats.org/officeDocument/2006/relationships/image" Target="../media/image37.wmf"/><Relationship Id="rId19" Type="http://schemas.openxmlformats.org/officeDocument/2006/relationships/image" Target="../media/image137.png"/><Relationship Id="rId4" Type="http://schemas.openxmlformats.org/officeDocument/2006/relationships/image" Target="../media/image34.w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3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54.bin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30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2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3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67.bin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31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32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3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79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85.bin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54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5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8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96.bin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65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98.bin"/><Relationship Id="rId10" Type="http://schemas.openxmlformats.org/officeDocument/2006/relationships/image" Target="../media/image62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10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106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101.bin"/><Relationship Id="rId21" Type="http://schemas.openxmlformats.org/officeDocument/2006/relationships/oleObject" Target="../embeddings/oleObject110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08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5" Type="http://schemas.openxmlformats.org/officeDocument/2006/relationships/oleObject" Target="../embeddings/oleObject107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109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7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117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119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3.bin"/><Relationship Id="rId15" Type="http://schemas.openxmlformats.org/officeDocument/2006/relationships/oleObject" Target="../embeddings/oleObject118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3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121.bin"/><Relationship Id="rId4" Type="http://schemas.openxmlformats.org/officeDocument/2006/relationships/image" Target="../media/image80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127.bin"/><Relationship Id="rId5" Type="http://schemas.openxmlformats.org/officeDocument/2006/relationships/oleObject" Target="../embeddings/oleObject124.bin"/><Relationship Id="rId10" Type="http://schemas.openxmlformats.org/officeDocument/2006/relationships/image" Target="../media/image84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126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1390.png"/><Relationship Id="rId4" Type="http://schemas.openxmlformats.org/officeDocument/2006/relationships/image" Target="../media/image13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89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135.bin"/><Relationship Id="rId3" Type="http://schemas.openxmlformats.org/officeDocument/2006/relationships/oleObject" Target="../embeddings/oleObject130.bin"/><Relationship Id="rId7" Type="http://schemas.openxmlformats.org/officeDocument/2006/relationships/oleObject" Target="../embeddings/oleObject132.bin"/><Relationship Id="rId12" Type="http://schemas.openxmlformats.org/officeDocument/2006/relationships/image" Target="../media/image9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134.bin"/><Relationship Id="rId5" Type="http://schemas.openxmlformats.org/officeDocument/2006/relationships/oleObject" Target="../embeddings/oleObject131.bin"/><Relationship Id="rId10" Type="http://schemas.openxmlformats.org/officeDocument/2006/relationships/image" Target="../media/image94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133.bin"/><Relationship Id="rId14" Type="http://schemas.openxmlformats.org/officeDocument/2006/relationships/image" Target="../media/image96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00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139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oleObject" Target="../embeddings/oleObject145.bin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1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143.bin"/><Relationship Id="rId14" Type="http://schemas.openxmlformats.org/officeDocument/2006/relationships/image" Target="../media/image106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150.bin"/><Relationship Id="rId5" Type="http://schemas.openxmlformats.org/officeDocument/2006/relationships/oleObject" Target="../embeddings/oleObject147.bin"/><Relationship Id="rId10" Type="http://schemas.openxmlformats.org/officeDocument/2006/relationships/image" Target="../media/image110.wmf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14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12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13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14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15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16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17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18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50.png"/><Relationship Id="rId4" Type="http://schemas.openxmlformats.org/officeDocument/2006/relationships/image" Target="../media/image14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163.bin"/><Relationship Id="rId3" Type="http://schemas.openxmlformats.org/officeDocument/2006/relationships/oleObject" Target="../embeddings/oleObject158.bin"/><Relationship Id="rId7" Type="http://schemas.openxmlformats.org/officeDocument/2006/relationships/oleObject" Target="../embeddings/oleObject160.bin"/><Relationship Id="rId12" Type="http://schemas.openxmlformats.org/officeDocument/2006/relationships/image" Target="../media/image123.wmf"/><Relationship Id="rId17" Type="http://schemas.openxmlformats.org/officeDocument/2006/relationships/image" Target="../media/image139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38.png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162.bin"/><Relationship Id="rId5" Type="http://schemas.openxmlformats.org/officeDocument/2006/relationships/oleObject" Target="../embeddings/oleObject159.bin"/><Relationship Id="rId15" Type="http://schemas.openxmlformats.org/officeDocument/2006/relationships/image" Target="../media/image136.png"/><Relationship Id="rId10" Type="http://schemas.openxmlformats.org/officeDocument/2006/relationships/image" Target="../media/image122.wmf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161.bin"/><Relationship Id="rId14" Type="http://schemas.openxmlformats.org/officeDocument/2006/relationships/image" Target="../media/image124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7.png"/><Relationship Id="rId7" Type="http://schemas.openxmlformats.org/officeDocument/2006/relationships/image" Target="../media/image141.png"/><Relationship Id="rId1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0.png"/><Relationship Id="rId11" Type="http://schemas.openxmlformats.org/officeDocument/2006/relationships/image" Target="../media/image146.png"/><Relationship Id="rId5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2" Type="http://schemas.openxmlformats.org/officeDocument/2006/relationships/image" Target="../media/image15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152.png"/><Relationship Id="rId1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5.png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5.png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2" Type="http://schemas.openxmlformats.org/officeDocument/2006/relationships/image" Target="../media/image15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163.png"/><Relationship Id="rId1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168.bin"/><Relationship Id="rId5" Type="http://schemas.openxmlformats.org/officeDocument/2006/relationships/oleObject" Target="../embeddings/oleObject165.bin"/><Relationship Id="rId10" Type="http://schemas.openxmlformats.org/officeDocument/2006/relationships/image" Target="../media/image128.wmf"/><Relationship Id="rId4" Type="http://schemas.openxmlformats.org/officeDocument/2006/relationships/image" Target="../media/image125.wmf"/><Relationship Id="rId9" Type="http://schemas.openxmlformats.org/officeDocument/2006/relationships/oleObject" Target="../embeddings/oleObject167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8.png"/><Relationship Id="rId18" Type="http://schemas.openxmlformats.org/officeDocument/2006/relationships/image" Target="../media/image171.png"/><Relationship Id="rId17" Type="http://schemas.openxmlformats.org/officeDocument/2006/relationships/image" Target="../media/image170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168.png"/><Relationship Id="rId14" Type="http://schemas.openxmlformats.org/officeDocument/2006/relationships/image" Target="../media/image16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0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9.w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13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173.bin"/><Relationship Id="rId5" Type="http://schemas.openxmlformats.org/officeDocument/2006/relationships/oleObject" Target="../embeddings/oleObject170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172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179.bin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76.bin"/><Relationship Id="rId12" Type="http://schemas.openxmlformats.org/officeDocument/2006/relationships/image" Target="../media/image13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178.bin"/><Relationship Id="rId5" Type="http://schemas.openxmlformats.org/officeDocument/2006/relationships/oleObject" Target="../embeddings/oleObject175.bin"/><Relationship Id="rId10" Type="http://schemas.openxmlformats.org/officeDocument/2006/relationships/image" Target="../media/image138.wmf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177.bin"/><Relationship Id="rId14" Type="http://schemas.openxmlformats.org/officeDocument/2006/relationships/image" Target="../media/image140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oleObject" Target="../embeddings/oleObject180.bin"/><Relationship Id="rId7" Type="http://schemas.openxmlformats.org/officeDocument/2006/relationships/oleObject" Target="../embeddings/oleObject182.bin"/><Relationship Id="rId12" Type="http://schemas.openxmlformats.org/officeDocument/2006/relationships/image" Target="../media/image15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184.bin"/><Relationship Id="rId5" Type="http://schemas.openxmlformats.org/officeDocument/2006/relationships/oleObject" Target="../embeddings/oleObject181.bin"/><Relationship Id="rId10" Type="http://schemas.openxmlformats.org/officeDocument/2006/relationships/image" Target="../media/image158.wmf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183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oleObject" Target="../embeddings/oleObject185.bin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16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89.bin"/><Relationship Id="rId5" Type="http://schemas.openxmlformats.org/officeDocument/2006/relationships/oleObject" Target="../embeddings/oleObject186.bin"/><Relationship Id="rId10" Type="http://schemas.openxmlformats.org/officeDocument/2006/relationships/image" Target="../media/image163.wmf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88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3" Type="http://schemas.openxmlformats.org/officeDocument/2006/relationships/oleObject" Target="../embeddings/oleObject190.bin"/><Relationship Id="rId7" Type="http://schemas.openxmlformats.org/officeDocument/2006/relationships/oleObject" Target="../embeddings/oleObject19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165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image" Target="../media/image172.wmf"/><Relationship Id="rId18" Type="http://schemas.openxmlformats.org/officeDocument/2006/relationships/oleObject" Target="../embeddings/oleObject200.bin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95.bin"/><Relationship Id="rId12" Type="http://schemas.openxmlformats.org/officeDocument/2006/relationships/oleObject" Target="../embeddings/oleObject197.bin"/><Relationship Id="rId17" Type="http://schemas.openxmlformats.org/officeDocument/2006/relationships/image" Target="../media/image174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99.bin"/><Relationship Id="rId20" Type="http://schemas.openxmlformats.org/officeDocument/2006/relationships/image" Target="../media/image198.png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69.wmf"/><Relationship Id="rId11" Type="http://schemas.openxmlformats.org/officeDocument/2006/relationships/image" Target="../media/image171.wmf"/><Relationship Id="rId5" Type="http://schemas.openxmlformats.org/officeDocument/2006/relationships/oleObject" Target="../embeddings/oleObject194.bin"/><Relationship Id="rId15" Type="http://schemas.openxmlformats.org/officeDocument/2006/relationships/image" Target="../media/image173.wmf"/><Relationship Id="rId10" Type="http://schemas.openxmlformats.org/officeDocument/2006/relationships/oleObject" Target="../embeddings/oleObject196.bin"/><Relationship Id="rId19" Type="http://schemas.openxmlformats.org/officeDocument/2006/relationships/image" Target="../media/image175.wmf"/><Relationship Id="rId4" Type="http://schemas.openxmlformats.org/officeDocument/2006/relationships/image" Target="../media/image168.wmf"/><Relationship Id="rId9" Type="http://schemas.openxmlformats.org/officeDocument/2006/relationships/image" Target="../media/image1.jpeg"/><Relationship Id="rId14" Type="http://schemas.openxmlformats.org/officeDocument/2006/relationships/oleObject" Target="../embeddings/oleObject198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202.bin"/><Relationship Id="rId4" Type="http://schemas.openxmlformats.org/officeDocument/2006/relationships/image" Target="../media/image169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oleObject" Target="../embeddings/oleObject203.bin"/><Relationship Id="rId7" Type="http://schemas.openxmlformats.org/officeDocument/2006/relationships/oleObject" Target="../embeddings/oleObject20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204.bin"/><Relationship Id="rId10" Type="http://schemas.openxmlformats.org/officeDocument/2006/relationships/image" Target="../media/image178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20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4292600"/>
            <a:ext cx="7129462" cy="1223963"/>
          </a:xfrm>
        </p:spPr>
        <p:txBody>
          <a:bodyPr/>
          <a:lstStyle/>
          <a:p>
            <a:pPr eaLnBrk="1" hangingPunct="1">
              <a:lnSpc>
                <a:spcPct val="125000"/>
              </a:lnSpc>
              <a:defRPr/>
            </a:pPr>
            <a:r>
              <a:rPr lang="zh-CN" altLang="en-US" sz="4200" b="1" dirty="0" smtClean="0">
                <a:solidFill>
                  <a:schemeClr val="tx2"/>
                </a:solidFill>
                <a:latin typeface="Times New Roman" pitchFamily="18" charset="0"/>
              </a:rPr>
              <a:t>助教 </a:t>
            </a:r>
            <a:r>
              <a:rPr lang="en-US" altLang="zh-CN" sz="4200" b="1" dirty="0" smtClean="0">
                <a:solidFill>
                  <a:schemeClr val="tx2"/>
                </a:solidFill>
                <a:latin typeface="Times New Roman" pitchFamily="18" charset="0"/>
              </a:rPr>
              <a:t>:  </a:t>
            </a:r>
            <a:r>
              <a:rPr lang="zh-CN" altLang="en-US" sz="4000" b="1" dirty="0" smtClean="0">
                <a:solidFill>
                  <a:schemeClr val="tx2"/>
                </a:solidFill>
                <a:latin typeface="Times New Roman" pitchFamily="18" charset="0"/>
              </a:rPr>
              <a:t>朱果  贾晓东 </a:t>
            </a:r>
            <a:r>
              <a:rPr lang="zh-CN" altLang="en-US" sz="4000" dirty="0" smtClean="0"/>
              <a:t>邓</a:t>
            </a:r>
            <a:r>
              <a:rPr lang="zh-CN" altLang="en-US" sz="4000" dirty="0"/>
              <a:t>思圆</a:t>
            </a:r>
            <a:endParaRPr lang="zh-CN" altLang="en-US" sz="4000" b="1" dirty="0" smtClean="0">
              <a:solidFill>
                <a:schemeClr val="tx2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908050"/>
            <a:ext cx="8229600" cy="30257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4800" b="1" dirty="0" smtClean="0"/>
              <a:t>高等代数  </a:t>
            </a:r>
            <a:r>
              <a:rPr lang="en-US" altLang="zh-CN" sz="4800" b="1" dirty="0" smtClean="0"/>
              <a:t>I</a:t>
            </a:r>
            <a:br>
              <a:rPr lang="en-US" altLang="zh-CN" sz="4800" b="1" dirty="0" smtClean="0"/>
            </a:br>
            <a:r>
              <a:rPr lang="zh-CN" altLang="en-US" b="1" dirty="0" smtClean="0"/>
              <a:t>主讲教师 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高 峡 </a:t>
            </a:r>
            <a:r>
              <a:rPr lang="zh-CN" altLang="en-US" sz="6000" b="1" dirty="0" smtClean="0"/>
              <a:t/>
            </a:r>
            <a:br>
              <a:rPr lang="zh-CN" altLang="en-US" sz="6000" b="1" dirty="0" smtClean="0"/>
            </a:br>
            <a:r>
              <a:rPr lang="zh-CN" altLang="en-US" sz="6000" b="1" dirty="0" smtClean="0"/>
              <a:t> </a:t>
            </a:r>
            <a:r>
              <a:rPr lang="zh-CN" altLang="en-US" sz="3600" b="1" dirty="0" smtClean="0"/>
              <a:t>理科楼 </a:t>
            </a:r>
            <a:r>
              <a:rPr lang="en-US" altLang="zh-CN" sz="3600" b="1" dirty="0" smtClean="0"/>
              <a:t>1473W</a:t>
            </a:r>
            <a:r>
              <a:rPr lang="en-US" altLang="zh-CN" b="1" dirty="0" smtClean="0"/>
              <a:t>   </a:t>
            </a:r>
            <a:endParaRPr lang="en-US" altLang="zh-CN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4060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 descr="花束"/>
          <p:cNvSpPr>
            <a:spLocks noChangeArrowheads="1"/>
          </p:cNvSpPr>
          <p:nvPr/>
        </p:nvSpPr>
        <p:spPr bwMode="auto">
          <a:xfrm>
            <a:off x="179388" y="1916113"/>
            <a:ext cx="3168650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垂线平方和</a:t>
            </a:r>
            <a:endParaRPr kumimoji="0" lang="en-US" altLang="zh-CN" sz="360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91139" name="Rectangle 3" descr="花束"/>
          <p:cNvSpPr>
            <a:spLocks noChangeArrowheads="1"/>
          </p:cNvSpPr>
          <p:nvPr/>
        </p:nvSpPr>
        <p:spPr bwMode="auto">
          <a:xfrm>
            <a:off x="3348038" y="1916113"/>
            <a:ext cx="38877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正交投影平方和</a:t>
            </a:r>
            <a:endParaRPr kumimoji="0" lang="en-US" altLang="zh-CN" sz="360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91140" name="AutoShape 7"/>
          <p:cNvSpPr>
            <a:spLocks/>
          </p:cNvSpPr>
          <p:nvPr/>
        </p:nvSpPr>
        <p:spPr bwMode="auto">
          <a:xfrm rot="-5400000">
            <a:off x="1835150" y="-26987"/>
            <a:ext cx="323850" cy="3492500"/>
          </a:xfrm>
          <a:prstGeom prst="leftBrace">
            <a:avLst>
              <a:gd name="adj1" fmla="val 54371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91141" name="AutoShape 7"/>
          <p:cNvSpPr>
            <a:spLocks/>
          </p:cNvSpPr>
          <p:nvPr/>
        </p:nvSpPr>
        <p:spPr bwMode="auto">
          <a:xfrm rot="-5400000">
            <a:off x="5220494" y="621507"/>
            <a:ext cx="323850" cy="2195512"/>
          </a:xfrm>
          <a:prstGeom prst="leftBrace">
            <a:avLst>
              <a:gd name="adj1" fmla="val 54361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7308850" y="1897063"/>
          <a:ext cx="18351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4" name="公式" r:id="rId3" imgW="634725" imgH="228501" progId="Equation.3">
                  <p:embed/>
                </p:oleObj>
              </mc:Choice>
              <mc:Fallback>
                <p:oleObj name="公式" r:id="rId3" imgW="634725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1897063"/>
                        <a:ext cx="183515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3" name="AutoShape 7"/>
          <p:cNvSpPr>
            <a:spLocks/>
          </p:cNvSpPr>
          <p:nvPr/>
        </p:nvSpPr>
        <p:spPr bwMode="auto">
          <a:xfrm rot="-5400000">
            <a:off x="7739857" y="837406"/>
            <a:ext cx="323850" cy="1763713"/>
          </a:xfrm>
          <a:prstGeom prst="leftBrace">
            <a:avLst>
              <a:gd name="adj1" fmla="val 54360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91144" name="Object 4"/>
          <p:cNvGraphicFramePr>
            <a:graphicFrameLocks noChangeAspect="1"/>
          </p:cNvGraphicFramePr>
          <p:nvPr/>
        </p:nvGraphicFramePr>
        <p:xfrm>
          <a:off x="971550" y="2924175"/>
          <a:ext cx="661987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5" name="公式" r:id="rId5" imgW="2159000" imgH="431800" progId="Equation.3">
                  <p:embed/>
                </p:oleObj>
              </mc:Choice>
              <mc:Fallback>
                <p:oleObj name="公式" r:id="rId5" imgW="2159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24175"/>
                        <a:ext cx="6619875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 descr="花束"/>
          <p:cNvSpPr>
            <a:spLocks noChangeArrowheads="1"/>
          </p:cNvSpPr>
          <p:nvPr/>
        </p:nvSpPr>
        <p:spPr bwMode="auto">
          <a:xfrm>
            <a:off x="6011863" y="4221163"/>
            <a:ext cx="24495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||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|| = 1</a:t>
            </a: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3203575" y="4221163"/>
          <a:ext cx="9906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6" name="公式" r:id="rId7" imgW="317087" imgH="215619" progId="Equation.3">
                  <p:embed/>
                </p:oleObj>
              </mc:Choice>
              <mc:Fallback>
                <p:oleObj name="公式" r:id="rId7" imgW="317087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221163"/>
                        <a:ext cx="9906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7" descr="花束"/>
          <p:cNvSpPr>
            <a:spLocks noChangeArrowheads="1"/>
          </p:cNvSpPr>
          <p:nvPr/>
        </p:nvSpPr>
        <p:spPr bwMode="auto">
          <a:xfrm>
            <a:off x="468313" y="5157788"/>
            <a:ext cx="82804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  <a:buFontTx/>
              <a:buNone/>
            </a:pP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取等号  </a:t>
            </a:r>
            <a:r>
              <a:rPr kumimoji="0" lang="zh-CN" altLang="en-US" sz="280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   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zh-CN" altLang="en-US" sz="360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是属于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kumimoji="0" lang="zh-CN" altLang="en-US" sz="360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l-GR" altLang="zh-CN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kumimoji="0" lang="el-GR" altLang="zh-CN" sz="3600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sz="360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的特征向量</a:t>
            </a:r>
            <a:endParaRPr kumimoji="0" lang="zh-CN" altLang="el-GR" sz="3600">
              <a:solidFill>
                <a:srgbClr val="0000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91148" name="Object 13"/>
          <p:cNvGraphicFramePr>
            <a:graphicFrameLocks noChangeAspect="1"/>
          </p:cNvGraphicFramePr>
          <p:nvPr/>
        </p:nvGraphicFramePr>
        <p:xfrm>
          <a:off x="23813" y="298450"/>
          <a:ext cx="907415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7" name="公式" r:id="rId9" imgW="2959100" imgH="431800" progId="Equation.3">
                  <p:embed/>
                </p:oleObj>
              </mc:Choice>
              <mc:Fallback>
                <p:oleObj name="公式" r:id="rId9" imgW="2959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298450"/>
                        <a:ext cx="9074150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21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 </a:t>
            </a:r>
            <a:r>
              <a:rPr lang="zh-CN" altLang="en-US" b="1" smtClean="0">
                <a:ea typeface="华文楷体" pitchFamily="2" charset="-122"/>
              </a:rPr>
              <a:t>若实对称矩阵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ea typeface="华文楷体" pitchFamily="2" charset="-122"/>
              </a:rPr>
              <a:t>的顺序主子式都大于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0 </a:t>
            </a:r>
          </a:p>
        </p:txBody>
      </p:sp>
      <p:sp>
        <p:nvSpPr>
          <p:cNvPr id="152579" name="Rectangle 4"/>
          <p:cNvSpPr>
            <a:spLocks noChangeArrowheads="1"/>
          </p:cNvSpPr>
          <p:nvPr/>
        </p:nvSpPr>
        <p:spPr bwMode="auto">
          <a:xfrm>
            <a:off x="1187450" y="1341438"/>
            <a:ext cx="4105275" cy="2808287"/>
          </a:xfrm>
          <a:prstGeom prst="rect">
            <a:avLst/>
          </a:prstGeom>
          <a:solidFill>
            <a:srgbClr val="FFCC00">
              <a:alpha val="30196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2580" name="Rectangle 5"/>
          <p:cNvSpPr>
            <a:spLocks noChangeArrowheads="1"/>
          </p:cNvSpPr>
          <p:nvPr/>
        </p:nvSpPr>
        <p:spPr bwMode="auto">
          <a:xfrm>
            <a:off x="1187450" y="1341438"/>
            <a:ext cx="3024188" cy="2159000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2581" name="Rectangle 6"/>
          <p:cNvSpPr>
            <a:spLocks noChangeArrowheads="1"/>
          </p:cNvSpPr>
          <p:nvPr/>
        </p:nvSpPr>
        <p:spPr bwMode="auto">
          <a:xfrm>
            <a:off x="1187450" y="1341438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2582" name="Rectangle 7"/>
          <p:cNvSpPr>
            <a:spLocks noChangeArrowheads="1"/>
          </p:cNvSpPr>
          <p:nvPr/>
        </p:nvSpPr>
        <p:spPr bwMode="auto">
          <a:xfrm>
            <a:off x="1187450" y="1341438"/>
            <a:ext cx="1008063" cy="792162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2583" name="Object 12"/>
          <p:cNvGraphicFramePr>
            <a:graphicFrameLocks noChangeAspect="1"/>
          </p:cNvGraphicFramePr>
          <p:nvPr/>
        </p:nvGraphicFramePr>
        <p:xfrm>
          <a:off x="6011863" y="1341438"/>
          <a:ext cx="26638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49" name="公式" r:id="rId3" imgW="926698" imgH="215806" progId="Equation.3">
                  <p:embed/>
                </p:oleObj>
              </mc:Choice>
              <mc:Fallback>
                <p:oleObj name="公式" r:id="rId3" imgW="926698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341438"/>
                        <a:ext cx="26638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187450" y="2852738"/>
            <a:ext cx="4103688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2411413" y="2997200"/>
            <a:ext cx="733425" cy="1152525"/>
          </a:xfrm>
          <a:prstGeom prst="curvedRigh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3132138" y="1341438"/>
            <a:ext cx="1079500" cy="2808287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3563938" y="2276475"/>
            <a:ext cx="1439862" cy="588963"/>
          </a:xfrm>
          <a:prstGeom prst="curvedDownArrow">
            <a:avLst>
              <a:gd name="adj1" fmla="val 48895"/>
              <a:gd name="adj2" fmla="val 97790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746125" name="Object 13"/>
          <p:cNvGraphicFramePr>
            <a:graphicFrameLocks noChangeAspect="1"/>
          </p:cNvGraphicFramePr>
          <p:nvPr/>
        </p:nvGraphicFramePr>
        <p:xfrm>
          <a:off x="5508625" y="3860800"/>
          <a:ext cx="34925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50" name="公式" r:id="rId5" imgW="1257300" imgH="228600" progId="Equation.3">
                  <p:embed/>
                </p:oleObj>
              </mc:Choice>
              <mc:Fallback>
                <p:oleObj name="公式" r:id="rId5" imgW="12573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860800"/>
                        <a:ext cx="34925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46126" name="Object 14"/>
          <p:cNvGraphicFramePr>
            <a:graphicFrameLocks noChangeAspect="1"/>
          </p:cNvGraphicFramePr>
          <p:nvPr/>
        </p:nvGraphicFramePr>
        <p:xfrm>
          <a:off x="6300788" y="4652963"/>
          <a:ext cx="21923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51" name="公式" r:id="rId7" imgW="774364" imgH="228501" progId="Equation.3">
                  <p:embed/>
                </p:oleObj>
              </mc:Choice>
              <mc:Fallback>
                <p:oleObj name="公式" r:id="rId7" imgW="774364" imgH="22850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652963"/>
                        <a:ext cx="21923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90" name="Object 7"/>
          <p:cNvGraphicFramePr>
            <a:graphicFrameLocks noChangeAspect="1"/>
          </p:cNvGraphicFramePr>
          <p:nvPr/>
        </p:nvGraphicFramePr>
        <p:xfrm>
          <a:off x="971550" y="1341438"/>
          <a:ext cx="4465638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52" name="公式" r:id="rId9" imgW="1397000" imgH="939800" progId="Equation.3">
                  <p:embed/>
                </p:oleObj>
              </mc:Choice>
              <mc:Fallback>
                <p:oleObj name="公式" r:id="rId9" imgW="1397000" imgH="939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41438"/>
                        <a:ext cx="4465638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91" name="Object 10"/>
          <p:cNvGraphicFramePr>
            <a:graphicFrameLocks noChangeAspect="1"/>
          </p:cNvGraphicFramePr>
          <p:nvPr/>
        </p:nvGraphicFramePr>
        <p:xfrm>
          <a:off x="5724525" y="2276475"/>
          <a:ext cx="30956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53" name="公式" r:id="rId11" imgW="1129810" imgH="215806" progId="Equation.3">
                  <p:embed/>
                </p:oleObj>
              </mc:Choice>
              <mc:Fallback>
                <p:oleObj name="公式" r:id="rId11" imgW="1129810" imgH="21580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2276475"/>
                        <a:ext cx="30956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92" name="Object 11"/>
          <p:cNvGraphicFramePr>
            <a:graphicFrameLocks noChangeAspect="1"/>
          </p:cNvGraphicFramePr>
          <p:nvPr/>
        </p:nvGraphicFramePr>
        <p:xfrm>
          <a:off x="6227763" y="3141663"/>
          <a:ext cx="212248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54" name="公式" r:id="rId13" imgW="774364" imgH="215806" progId="Equation.3">
                  <p:embed/>
                </p:oleObj>
              </mc:Choice>
              <mc:Fallback>
                <p:oleObj name="公式" r:id="rId13" imgW="774364" imgH="21580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141663"/>
                        <a:ext cx="212248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46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46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746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746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 </a:t>
            </a:r>
            <a:r>
              <a:rPr lang="zh-CN" altLang="en-US" b="1" smtClean="0">
                <a:ea typeface="华文楷体" pitchFamily="2" charset="-122"/>
              </a:rPr>
              <a:t>若实对称矩阵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ea typeface="华文楷体" pitchFamily="2" charset="-122"/>
              </a:rPr>
              <a:t>的顺序主子式都大于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0 </a:t>
            </a:r>
          </a:p>
        </p:txBody>
      </p:sp>
      <p:sp>
        <p:nvSpPr>
          <p:cNvPr id="153603" name="Rectangle 4"/>
          <p:cNvSpPr>
            <a:spLocks noChangeArrowheads="1"/>
          </p:cNvSpPr>
          <p:nvPr/>
        </p:nvSpPr>
        <p:spPr bwMode="auto">
          <a:xfrm>
            <a:off x="1187450" y="1341438"/>
            <a:ext cx="4105275" cy="2808287"/>
          </a:xfrm>
          <a:prstGeom prst="rect">
            <a:avLst/>
          </a:prstGeom>
          <a:solidFill>
            <a:srgbClr val="FFCC00">
              <a:alpha val="30196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3604" name="Rectangle 5"/>
          <p:cNvSpPr>
            <a:spLocks noChangeArrowheads="1"/>
          </p:cNvSpPr>
          <p:nvPr/>
        </p:nvSpPr>
        <p:spPr bwMode="auto">
          <a:xfrm>
            <a:off x="1187450" y="1341438"/>
            <a:ext cx="3024188" cy="2159000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3605" name="Rectangle 6"/>
          <p:cNvSpPr>
            <a:spLocks noChangeArrowheads="1"/>
          </p:cNvSpPr>
          <p:nvPr/>
        </p:nvSpPr>
        <p:spPr bwMode="auto">
          <a:xfrm>
            <a:off x="1187450" y="1341438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3606" name="Rectangle 7"/>
          <p:cNvSpPr>
            <a:spLocks noChangeArrowheads="1"/>
          </p:cNvSpPr>
          <p:nvPr/>
        </p:nvSpPr>
        <p:spPr bwMode="auto">
          <a:xfrm>
            <a:off x="1187450" y="1341438"/>
            <a:ext cx="1008063" cy="792162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3607" name="Object 12"/>
          <p:cNvGraphicFramePr>
            <a:graphicFrameLocks noChangeAspect="1"/>
          </p:cNvGraphicFramePr>
          <p:nvPr/>
        </p:nvGraphicFramePr>
        <p:xfrm>
          <a:off x="6011863" y="1341438"/>
          <a:ext cx="26638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5" name="公式" r:id="rId3" imgW="926698" imgH="215806" progId="Equation.3">
                  <p:embed/>
                </p:oleObj>
              </mc:Choice>
              <mc:Fallback>
                <p:oleObj name="公式" r:id="rId3" imgW="926698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341438"/>
                        <a:ext cx="26638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08" name="Object 4"/>
          <p:cNvGraphicFramePr>
            <a:graphicFrameLocks noChangeAspect="1"/>
          </p:cNvGraphicFramePr>
          <p:nvPr/>
        </p:nvGraphicFramePr>
        <p:xfrm>
          <a:off x="971550" y="1268413"/>
          <a:ext cx="4546600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6" name="公式" r:id="rId5" imgW="1422400" imgH="939800" progId="Equation.3">
                  <p:embed/>
                </p:oleObj>
              </mc:Choice>
              <mc:Fallback>
                <p:oleObj name="公式" r:id="rId5" imgW="1422400" imgH="93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4546600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34" name="Object 8"/>
          <p:cNvGraphicFramePr>
            <a:graphicFrameLocks noChangeAspect="1"/>
          </p:cNvGraphicFramePr>
          <p:nvPr/>
        </p:nvGraphicFramePr>
        <p:xfrm>
          <a:off x="4643438" y="5300663"/>
          <a:ext cx="43561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7" name="公式" r:id="rId7" imgW="1612900" imgH="228600" progId="Equation.3">
                  <p:embed/>
                </p:oleObj>
              </mc:Choice>
              <mc:Fallback>
                <p:oleObj name="公式" r:id="rId7" imgW="16129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300663"/>
                        <a:ext cx="43561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0" name="Object 11"/>
          <p:cNvGraphicFramePr>
            <a:graphicFrameLocks noChangeAspect="1"/>
          </p:cNvGraphicFramePr>
          <p:nvPr/>
        </p:nvGraphicFramePr>
        <p:xfrm>
          <a:off x="5724525" y="2276475"/>
          <a:ext cx="30956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8" name="公式" r:id="rId9" imgW="1129810" imgH="215806" progId="Equation.3">
                  <p:embed/>
                </p:oleObj>
              </mc:Choice>
              <mc:Fallback>
                <p:oleObj name="公式" r:id="rId9" imgW="1129810" imgH="21580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2276475"/>
                        <a:ext cx="30956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1" name="Object 7"/>
          <p:cNvGraphicFramePr>
            <a:graphicFrameLocks noChangeAspect="1"/>
          </p:cNvGraphicFramePr>
          <p:nvPr/>
        </p:nvGraphicFramePr>
        <p:xfrm>
          <a:off x="6227763" y="3141663"/>
          <a:ext cx="212248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9" name="公式" r:id="rId11" imgW="774364" imgH="215806" progId="Equation.3">
                  <p:embed/>
                </p:oleObj>
              </mc:Choice>
              <mc:Fallback>
                <p:oleObj name="公式" r:id="rId11" imgW="774364" imgH="21580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141663"/>
                        <a:ext cx="212248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39" name="Object 15"/>
          <p:cNvGraphicFramePr>
            <a:graphicFrameLocks noChangeAspect="1"/>
          </p:cNvGraphicFramePr>
          <p:nvPr/>
        </p:nvGraphicFramePr>
        <p:xfrm>
          <a:off x="6148388" y="6037263"/>
          <a:ext cx="215900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0" name="公式" r:id="rId13" imgW="799753" imgH="215806" progId="Equation.3">
                  <p:embed/>
                </p:oleObj>
              </mc:Choice>
              <mc:Fallback>
                <p:oleObj name="公式" r:id="rId13" imgW="799753" imgH="21580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388" y="6037263"/>
                        <a:ext cx="2159000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3" name="Object 14"/>
          <p:cNvGraphicFramePr>
            <a:graphicFrameLocks noChangeAspect="1"/>
          </p:cNvGraphicFramePr>
          <p:nvPr/>
        </p:nvGraphicFramePr>
        <p:xfrm>
          <a:off x="6300788" y="4652963"/>
          <a:ext cx="21923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1" name="公式" r:id="rId15" imgW="774364" imgH="228501" progId="Equation.3">
                  <p:embed/>
                </p:oleObj>
              </mc:Choice>
              <mc:Fallback>
                <p:oleObj name="公式" r:id="rId15" imgW="774364" imgH="22850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652963"/>
                        <a:ext cx="21923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4" name="Object 13"/>
          <p:cNvGraphicFramePr>
            <a:graphicFrameLocks noChangeAspect="1"/>
          </p:cNvGraphicFramePr>
          <p:nvPr/>
        </p:nvGraphicFramePr>
        <p:xfrm>
          <a:off x="5508625" y="3860800"/>
          <a:ext cx="34925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2" name="公式" r:id="rId17" imgW="1257300" imgH="228600" progId="Equation.3">
                  <p:embed/>
                </p:oleObj>
              </mc:Choice>
              <mc:Fallback>
                <p:oleObj name="公式" r:id="rId17" imgW="12573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860800"/>
                        <a:ext cx="34925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10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 </a:t>
            </a:r>
            <a:r>
              <a:rPr lang="zh-CN" altLang="en-US" b="1" smtClean="0">
                <a:ea typeface="华文楷体" pitchFamily="2" charset="-122"/>
              </a:rPr>
              <a:t>若实对称矩阵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ea typeface="华文楷体" pitchFamily="2" charset="-122"/>
              </a:rPr>
              <a:t>的顺序主子式都大于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0 </a:t>
            </a:r>
          </a:p>
        </p:txBody>
      </p:sp>
      <p:sp>
        <p:nvSpPr>
          <p:cNvPr id="154627" name="Rectangle 4"/>
          <p:cNvSpPr>
            <a:spLocks noChangeArrowheads="1"/>
          </p:cNvSpPr>
          <p:nvPr/>
        </p:nvSpPr>
        <p:spPr bwMode="auto">
          <a:xfrm>
            <a:off x="1187450" y="1341438"/>
            <a:ext cx="4105275" cy="2808287"/>
          </a:xfrm>
          <a:prstGeom prst="rect">
            <a:avLst/>
          </a:prstGeom>
          <a:solidFill>
            <a:srgbClr val="FFCC00">
              <a:alpha val="30196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4628" name="Rectangle 5"/>
          <p:cNvSpPr>
            <a:spLocks noChangeArrowheads="1"/>
          </p:cNvSpPr>
          <p:nvPr/>
        </p:nvSpPr>
        <p:spPr bwMode="auto">
          <a:xfrm>
            <a:off x="1187450" y="1341438"/>
            <a:ext cx="3024188" cy="2159000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4629" name="Rectangle 6"/>
          <p:cNvSpPr>
            <a:spLocks noChangeArrowheads="1"/>
          </p:cNvSpPr>
          <p:nvPr/>
        </p:nvSpPr>
        <p:spPr bwMode="auto">
          <a:xfrm>
            <a:off x="1187450" y="1341438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4630" name="Rectangle 7"/>
          <p:cNvSpPr>
            <a:spLocks noChangeArrowheads="1"/>
          </p:cNvSpPr>
          <p:nvPr/>
        </p:nvSpPr>
        <p:spPr bwMode="auto">
          <a:xfrm>
            <a:off x="1187450" y="1341438"/>
            <a:ext cx="1008063" cy="792162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4631" name="Object 4"/>
          <p:cNvGraphicFramePr>
            <a:graphicFrameLocks noChangeAspect="1"/>
          </p:cNvGraphicFramePr>
          <p:nvPr/>
        </p:nvGraphicFramePr>
        <p:xfrm>
          <a:off x="971550" y="1268413"/>
          <a:ext cx="4546600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7" name="公式" r:id="rId3" imgW="1422400" imgH="939800" progId="Equation.3">
                  <p:embed/>
                </p:oleObj>
              </mc:Choice>
              <mc:Fallback>
                <p:oleObj name="公式" r:id="rId3" imgW="1422400" imgH="93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4546600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47153" name="Object 17"/>
          <p:cNvGraphicFramePr>
            <a:graphicFrameLocks noChangeAspect="1"/>
          </p:cNvGraphicFramePr>
          <p:nvPr/>
        </p:nvGraphicFramePr>
        <p:xfrm>
          <a:off x="3635375" y="5661025"/>
          <a:ext cx="2316163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8" name="公式" r:id="rId5" imgW="761669" imgH="203112" progId="Equation.3">
                  <p:embed/>
                </p:oleObj>
              </mc:Choice>
              <mc:Fallback>
                <p:oleObj name="公式" r:id="rId5" imgW="761669" imgH="20311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5661025"/>
                        <a:ext cx="2316163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/>
        </p:nvGraphicFramePr>
        <p:xfrm>
          <a:off x="5580063" y="1125538"/>
          <a:ext cx="329088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9" name="公式" r:id="rId7" imgW="1129810" imgH="203112" progId="Equation.3">
                  <p:embed/>
                </p:oleObj>
              </mc:Choice>
              <mc:Fallback>
                <p:oleObj name="公式" r:id="rId7" imgW="1129810" imgH="2031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125538"/>
                        <a:ext cx="329088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4634" name="直接箭头连接符 20"/>
          <p:cNvCxnSpPr>
            <a:cxnSpLocks noChangeShapeType="1"/>
          </p:cNvCxnSpPr>
          <p:nvPr/>
        </p:nvCxnSpPr>
        <p:spPr bwMode="auto">
          <a:xfrm>
            <a:off x="5940425" y="3573463"/>
            <a:ext cx="914400" cy="9144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25" name="直接箭头连接符 24"/>
          <p:cNvCxnSpPr>
            <a:cxnSpLocks noChangeShapeType="1"/>
          </p:cNvCxnSpPr>
          <p:nvPr/>
        </p:nvCxnSpPr>
        <p:spPr bwMode="auto">
          <a:xfrm flipH="1">
            <a:off x="2195513" y="1412875"/>
            <a:ext cx="3313112" cy="287338"/>
          </a:xfrm>
          <a:prstGeom prst="straightConnector1">
            <a:avLst/>
          </a:prstGeom>
          <a:noFill/>
          <a:ln w="50800" algn="ctr">
            <a:solidFill>
              <a:srgbClr val="00B050"/>
            </a:solidFill>
            <a:prstDash val="lg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箭头连接符 26"/>
          <p:cNvCxnSpPr>
            <a:cxnSpLocks noChangeShapeType="1"/>
          </p:cNvCxnSpPr>
          <p:nvPr/>
        </p:nvCxnSpPr>
        <p:spPr bwMode="auto">
          <a:xfrm flipH="1">
            <a:off x="3132138" y="1412875"/>
            <a:ext cx="2447925" cy="863600"/>
          </a:xfrm>
          <a:prstGeom prst="straightConnector1">
            <a:avLst/>
          </a:prstGeom>
          <a:noFill/>
          <a:ln w="50800" algn="ctr">
            <a:solidFill>
              <a:srgbClr val="00B050"/>
            </a:solidFill>
            <a:prstDash val="lg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箭头连接符 31"/>
          <p:cNvCxnSpPr>
            <a:cxnSpLocks noChangeShapeType="1"/>
          </p:cNvCxnSpPr>
          <p:nvPr/>
        </p:nvCxnSpPr>
        <p:spPr bwMode="auto">
          <a:xfrm flipH="1">
            <a:off x="4140200" y="1484313"/>
            <a:ext cx="1439863" cy="1439862"/>
          </a:xfrm>
          <a:prstGeom prst="straightConnector1">
            <a:avLst/>
          </a:prstGeom>
          <a:noFill/>
          <a:ln w="50800" algn="ctr">
            <a:solidFill>
              <a:srgbClr val="00B050"/>
            </a:solidFill>
            <a:prstDash val="lg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接箭头连接符 34"/>
          <p:cNvCxnSpPr>
            <a:cxnSpLocks noChangeShapeType="1"/>
          </p:cNvCxnSpPr>
          <p:nvPr/>
        </p:nvCxnSpPr>
        <p:spPr bwMode="auto">
          <a:xfrm flipH="1">
            <a:off x="5076825" y="1557338"/>
            <a:ext cx="574675" cy="2087562"/>
          </a:xfrm>
          <a:prstGeom prst="straightConnector1">
            <a:avLst/>
          </a:prstGeom>
          <a:noFill/>
          <a:ln w="50800" algn="ctr">
            <a:solidFill>
              <a:srgbClr val="00B050"/>
            </a:solidFill>
            <a:prstDash val="lg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2680633" y="2721034"/>
            <a:ext cx="863625" cy="833178"/>
          </a:xfrm>
          <a:prstGeom prst="rect">
            <a:avLst/>
          </a:prstGeom>
          <a:solidFill>
            <a:srgbClr val="FFC000"/>
          </a:solidFill>
          <a:ln w="5080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800" smtClean="0">
                <a:solidFill>
                  <a:srgbClr val="000099"/>
                </a:solidFill>
                <a:latin typeface="Times New Roman" pitchFamily="18" charset="0"/>
              </a:rPr>
              <a:t>D</a:t>
            </a:r>
          </a:p>
        </p:txBody>
      </p:sp>
      <p:graphicFrame>
        <p:nvGraphicFramePr>
          <p:cNvPr id="3" name="Object 22"/>
          <p:cNvGraphicFramePr>
            <a:graphicFrameLocks noChangeAspect="1"/>
          </p:cNvGraphicFramePr>
          <p:nvPr/>
        </p:nvGraphicFramePr>
        <p:xfrm>
          <a:off x="2555875" y="4724400"/>
          <a:ext cx="44005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0" name="公式" r:id="rId9" imgW="1447172" imgH="203112" progId="Equation.3">
                  <p:embed/>
                </p:oleObj>
              </mc:Choice>
              <mc:Fallback>
                <p:oleObj name="公式" r:id="rId9" imgW="1447172" imgH="20311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724400"/>
                        <a:ext cx="44005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747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47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74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650" name="Object 2"/>
          <p:cNvGraphicFramePr>
            <a:graphicFrameLocks noChangeAspect="1"/>
          </p:cNvGraphicFramePr>
          <p:nvPr/>
        </p:nvGraphicFramePr>
        <p:xfrm>
          <a:off x="468313" y="692150"/>
          <a:ext cx="5868987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80" name="公式" r:id="rId3" imgW="1955800" imgH="203200" progId="Equation.3">
                  <p:embed/>
                </p:oleObj>
              </mc:Choice>
              <mc:Fallback>
                <p:oleObj name="公式" r:id="rId3" imgW="19558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692150"/>
                        <a:ext cx="5868987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1" name="Object 3"/>
          <p:cNvGraphicFramePr>
            <a:graphicFrameLocks noChangeAspect="1"/>
          </p:cNvGraphicFramePr>
          <p:nvPr/>
        </p:nvGraphicFramePr>
        <p:xfrm>
          <a:off x="1187450" y="1773238"/>
          <a:ext cx="689768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81" name="公式" r:id="rId5" imgW="2323092" imgH="215806" progId="Equation.3">
                  <p:embed/>
                </p:oleObj>
              </mc:Choice>
              <mc:Fallback>
                <p:oleObj name="公式" r:id="rId5" imgW="2323092" imgH="21580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73238"/>
                        <a:ext cx="6897688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1187450" y="3429000"/>
          <a:ext cx="40719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82" name="公式" r:id="rId7" imgW="1371600" imgH="203200" progId="Equation.3">
                  <p:embed/>
                </p:oleObj>
              </mc:Choice>
              <mc:Fallback>
                <p:oleObj name="公式" r:id="rId7" imgW="13716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429000"/>
                        <a:ext cx="407193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1692275" y="4437063"/>
          <a:ext cx="682148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83" name="公式" r:id="rId9" imgW="2298700" imgH="215900" progId="Equation.3">
                  <p:embed/>
                </p:oleObj>
              </mc:Choice>
              <mc:Fallback>
                <p:oleObj name="公式" r:id="rId9" imgW="2298700" imgH="2159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437063"/>
                        <a:ext cx="6821488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6" name="Object 12"/>
          <p:cNvGraphicFramePr>
            <a:graphicFrameLocks noChangeAspect="1"/>
          </p:cNvGraphicFramePr>
          <p:nvPr/>
        </p:nvGraphicFramePr>
        <p:xfrm>
          <a:off x="3348038" y="5300663"/>
          <a:ext cx="5126037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84" name="公式" r:id="rId11" imgW="1726451" imgH="215806" progId="Equation.3">
                  <p:embed/>
                </p:oleObj>
              </mc:Choice>
              <mc:Fallback>
                <p:oleObj name="公式" r:id="rId11" imgW="1726451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5300663"/>
                        <a:ext cx="5126037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29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2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2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938" name="Object 2"/>
          <p:cNvGraphicFramePr>
            <a:graphicFrameLocks noChangeAspect="1"/>
          </p:cNvGraphicFramePr>
          <p:nvPr/>
        </p:nvGraphicFramePr>
        <p:xfrm>
          <a:off x="323850" y="1844675"/>
          <a:ext cx="86042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45" name="公式" r:id="rId3" imgW="3759200" imgH="292100" progId="Equation.3">
                  <p:embed/>
                </p:oleObj>
              </mc:Choice>
              <mc:Fallback>
                <p:oleObj name="公式" r:id="rId3" imgW="3759200" imgH="292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844675"/>
                        <a:ext cx="86042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39" name="Object 3"/>
          <p:cNvGraphicFramePr>
            <a:graphicFrameLocks noChangeAspect="1"/>
          </p:cNvGraphicFramePr>
          <p:nvPr/>
        </p:nvGraphicFramePr>
        <p:xfrm>
          <a:off x="468313" y="908050"/>
          <a:ext cx="749458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46" name="公式" r:id="rId5" imgW="2311400" imgH="203200" progId="Equation.3">
                  <p:embed/>
                </p:oleObj>
              </mc:Choice>
              <mc:Fallback>
                <p:oleObj name="公式" r:id="rId5" imgW="23114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908050"/>
                        <a:ext cx="7494587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6613" name="Object 5"/>
          <p:cNvGraphicFramePr>
            <a:graphicFrameLocks noChangeAspect="1"/>
          </p:cNvGraphicFramePr>
          <p:nvPr/>
        </p:nvGraphicFramePr>
        <p:xfrm>
          <a:off x="1547813" y="5516563"/>
          <a:ext cx="567213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47" name="公式" r:id="rId7" imgW="1866090" imgH="203112" progId="Equation.3">
                  <p:embed/>
                </p:oleObj>
              </mc:Choice>
              <mc:Fallback>
                <p:oleObj name="公式" r:id="rId7" imgW="1866090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516563"/>
                        <a:ext cx="5672137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96614" name="Rectangle 6"/>
          <p:cNvSpPr>
            <a:spLocks noChangeArrowheads="1"/>
          </p:cNvSpPr>
          <p:nvPr/>
        </p:nvSpPr>
        <p:spPr bwMode="auto">
          <a:xfrm>
            <a:off x="5508625" y="2852738"/>
            <a:ext cx="1871663" cy="2089150"/>
          </a:xfrm>
          <a:prstGeom prst="rect">
            <a:avLst/>
          </a:prstGeom>
          <a:solidFill>
            <a:srgbClr val="FFCC00">
              <a:alpha val="27843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596615" name="Rectangle 7"/>
          <p:cNvSpPr>
            <a:spLocks noChangeArrowheads="1"/>
          </p:cNvSpPr>
          <p:nvPr/>
        </p:nvSpPr>
        <p:spPr bwMode="auto">
          <a:xfrm>
            <a:off x="5508625" y="2852738"/>
            <a:ext cx="1223963" cy="1368425"/>
          </a:xfrm>
          <a:prstGeom prst="rect">
            <a:avLst/>
          </a:prstGeom>
          <a:solidFill>
            <a:srgbClr val="FFCC00">
              <a:alpha val="34117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596616" name="Rectangle 8"/>
          <p:cNvSpPr>
            <a:spLocks noChangeArrowheads="1"/>
          </p:cNvSpPr>
          <p:nvPr/>
        </p:nvSpPr>
        <p:spPr bwMode="auto">
          <a:xfrm>
            <a:off x="5508625" y="2852738"/>
            <a:ext cx="576263" cy="647700"/>
          </a:xfrm>
          <a:prstGeom prst="rect">
            <a:avLst/>
          </a:prstGeom>
          <a:solidFill>
            <a:srgbClr val="FFCC00">
              <a:alpha val="5999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67944" name="Object 9"/>
          <p:cNvGraphicFramePr>
            <a:graphicFrameLocks noChangeAspect="1"/>
          </p:cNvGraphicFramePr>
          <p:nvPr/>
        </p:nvGraphicFramePr>
        <p:xfrm>
          <a:off x="684213" y="2852738"/>
          <a:ext cx="7742237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48" name="公式" r:id="rId9" imgW="2514600" imgH="711200" progId="Equation.3">
                  <p:embed/>
                </p:oleObj>
              </mc:Choice>
              <mc:Fallback>
                <p:oleObj name="公式" r:id="rId9" imgW="2514600" imgH="71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852738"/>
                        <a:ext cx="7742237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96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96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96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96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96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96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96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96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6614" grpId="0" animBg="1"/>
      <p:bldP spid="6596615" grpId="0" animBg="1"/>
      <p:bldP spid="659661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2" name="Object 5"/>
          <p:cNvGraphicFramePr>
            <a:graphicFrameLocks noChangeAspect="1"/>
          </p:cNvGraphicFramePr>
          <p:nvPr/>
        </p:nvGraphicFramePr>
        <p:xfrm>
          <a:off x="1547813" y="5516563"/>
          <a:ext cx="567213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43" name="公式" r:id="rId3" imgW="1866090" imgH="203112" progId="Equation.3">
                  <p:embed/>
                </p:oleObj>
              </mc:Choice>
              <mc:Fallback>
                <p:oleObj name="公式" r:id="rId3" imgW="1866090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516563"/>
                        <a:ext cx="5672137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3" name="Rectangle 6"/>
          <p:cNvSpPr>
            <a:spLocks noChangeArrowheads="1"/>
          </p:cNvSpPr>
          <p:nvPr/>
        </p:nvSpPr>
        <p:spPr bwMode="auto">
          <a:xfrm>
            <a:off x="5508625" y="2852738"/>
            <a:ext cx="1871663" cy="2089150"/>
          </a:xfrm>
          <a:prstGeom prst="rect">
            <a:avLst/>
          </a:prstGeom>
          <a:solidFill>
            <a:srgbClr val="FFCC00">
              <a:alpha val="27843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8964" name="Rectangle 7"/>
          <p:cNvSpPr>
            <a:spLocks noChangeArrowheads="1"/>
          </p:cNvSpPr>
          <p:nvPr/>
        </p:nvSpPr>
        <p:spPr bwMode="auto">
          <a:xfrm>
            <a:off x="5508625" y="2852738"/>
            <a:ext cx="1223963" cy="1368425"/>
          </a:xfrm>
          <a:prstGeom prst="rect">
            <a:avLst/>
          </a:prstGeom>
          <a:solidFill>
            <a:srgbClr val="FFCC00">
              <a:alpha val="34117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8965" name="Rectangle 8"/>
          <p:cNvSpPr>
            <a:spLocks noChangeArrowheads="1"/>
          </p:cNvSpPr>
          <p:nvPr/>
        </p:nvSpPr>
        <p:spPr bwMode="auto">
          <a:xfrm>
            <a:off x="5508625" y="2852738"/>
            <a:ext cx="576263" cy="647700"/>
          </a:xfrm>
          <a:prstGeom prst="rect">
            <a:avLst/>
          </a:prstGeom>
          <a:solidFill>
            <a:srgbClr val="FFCC00">
              <a:alpha val="5999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602761" name="Object 9"/>
          <p:cNvGraphicFramePr>
            <a:graphicFrameLocks noChangeAspect="1"/>
          </p:cNvGraphicFramePr>
          <p:nvPr/>
        </p:nvGraphicFramePr>
        <p:xfrm>
          <a:off x="1547813" y="333375"/>
          <a:ext cx="5905500" cy="217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44" name="公式" r:id="rId5" imgW="1917700" imgH="711200" progId="Equation.3">
                  <p:embed/>
                </p:oleObj>
              </mc:Choice>
              <mc:Fallback>
                <p:oleObj name="公式" r:id="rId5" imgW="1917700" imgH="71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33375"/>
                        <a:ext cx="5905500" cy="217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7" name="Object 10"/>
          <p:cNvGraphicFramePr>
            <a:graphicFrameLocks noChangeAspect="1"/>
          </p:cNvGraphicFramePr>
          <p:nvPr/>
        </p:nvGraphicFramePr>
        <p:xfrm>
          <a:off x="684213" y="2852738"/>
          <a:ext cx="7742237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45" name="公式" r:id="rId7" imgW="2514600" imgH="711200" progId="Equation.3">
                  <p:embed/>
                </p:oleObj>
              </mc:Choice>
              <mc:Fallback>
                <p:oleObj name="公式" r:id="rId7" imgW="2514600" imgH="71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852738"/>
                        <a:ext cx="7742237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02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02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0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986" name="Object 7"/>
          <p:cNvGraphicFramePr>
            <a:graphicFrameLocks noChangeAspect="1"/>
          </p:cNvGraphicFramePr>
          <p:nvPr/>
        </p:nvGraphicFramePr>
        <p:xfrm>
          <a:off x="1547813" y="333375"/>
          <a:ext cx="5905500" cy="217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90" name="公式" r:id="rId3" imgW="1917700" imgH="711200" progId="Equation.3">
                  <p:embed/>
                </p:oleObj>
              </mc:Choice>
              <mc:Fallback>
                <p:oleObj name="公式" r:id="rId3" imgW="19177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33375"/>
                        <a:ext cx="5905500" cy="217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3784" name="Object 8"/>
          <p:cNvGraphicFramePr>
            <a:graphicFrameLocks noChangeAspect="1"/>
          </p:cNvGraphicFramePr>
          <p:nvPr/>
        </p:nvGraphicFramePr>
        <p:xfrm>
          <a:off x="2195513" y="2924175"/>
          <a:ext cx="4262437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91" name="公式" r:id="rId5" imgW="1384300" imgH="228600" progId="Equation.3">
                  <p:embed/>
                </p:oleObj>
              </mc:Choice>
              <mc:Fallback>
                <p:oleObj name="公式" r:id="rId5" imgW="13843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924175"/>
                        <a:ext cx="4262437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3785" name="Object 9"/>
          <p:cNvGraphicFramePr>
            <a:graphicFrameLocks noChangeAspect="1"/>
          </p:cNvGraphicFramePr>
          <p:nvPr/>
        </p:nvGraphicFramePr>
        <p:xfrm>
          <a:off x="2555875" y="3789363"/>
          <a:ext cx="2344738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92" name="公式" r:id="rId7" imgW="761669" imgH="393529" progId="Equation.3">
                  <p:embed/>
                </p:oleObj>
              </mc:Choice>
              <mc:Fallback>
                <p:oleObj name="公式" r:id="rId7" imgW="761669" imgH="39352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789363"/>
                        <a:ext cx="2344738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3786" name="Object 10"/>
          <p:cNvGraphicFramePr>
            <a:graphicFrameLocks noChangeAspect="1"/>
          </p:cNvGraphicFramePr>
          <p:nvPr/>
        </p:nvGraphicFramePr>
        <p:xfrm>
          <a:off x="1763713" y="4941888"/>
          <a:ext cx="5159375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93" name="公式" r:id="rId9" imgW="1675673" imgH="393529" progId="Equation.3">
                  <p:embed/>
                </p:oleObj>
              </mc:Choice>
              <mc:Fallback>
                <p:oleObj name="公式" r:id="rId9" imgW="1675673" imgH="39352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941888"/>
                        <a:ext cx="5159375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03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03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0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03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03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60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603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603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03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010" name="Object 3"/>
          <p:cNvGraphicFramePr>
            <a:graphicFrameLocks noChangeAspect="1"/>
          </p:cNvGraphicFramePr>
          <p:nvPr/>
        </p:nvGraphicFramePr>
        <p:xfrm>
          <a:off x="827088" y="3141663"/>
          <a:ext cx="29813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14" name="公式" r:id="rId3" imgW="1167893" imgH="215806" progId="Equation.3">
                  <p:embed/>
                </p:oleObj>
              </mc:Choice>
              <mc:Fallback>
                <p:oleObj name="公式" r:id="rId3" imgW="1167893" imgH="21580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141663"/>
                        <a:ext cx="29813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1" name="Object 6"/>
          <p:cNvGraphicFramePr>
            <a:graphicFrameLocks noChangeAspect="1"/>
          </p:cNvGraphicFramePr>
          <p:nvPr/>
        </p:nvGraphicFramePr>
        <p:xfrm>
          <a:off x="468313" y="908050"/>
          <a:ext cx="749458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15" name="公式" r:id="rId5" imgW="2311400" imgH="203200" progId="Equation.3">
                  <p:embed/>
                </p:oleObj>
              </mc:Choice>
              <mc:Fallback>
                <p:oleObj name="公式" r:id="rId5" imgW="23114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908050"/>
                        <a:ext cx="7494587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2" name="Object 7"/>
          <p:cNvGraphicFramePr>
            <a:graphicFrameLocks noChangeAspect="1"/>
          </p:cNvGraphicFramePr>
          <p:nvPr/>
        </p:nvGraphicFramePr>
        <p:xfrm>
          <a:off x="323850" y="1844675"/>
          <a:ext cx="86042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16" name="公式" r:id="rId7" imgW="3759200" imgH="292100" progId="Equation.3">
                  <p:embed/>
                </p:oleObj>
              </mc:Choice>
              <mc:Fallback>
                <p:oleObj name="公式" r:id="rId7" imgW="37592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844675"/>
                        <a:ext cx="86042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08" name="Object 8"/>
          <p:cNvGraphicFramePr>
            <a:graphicFrameLocks noChangeAspect="1"/>
          </p:cNvGraphicFramePr>
          <p:nvPr/>
        </p:nvGraphicFramePr>
        <p:xfrm>
          <a:off x="1979613" y="4005263"/>
          <a:ext cx="4651375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17" name="公式" r:id="rId9" imgW="1511300" imgH="393700" progId="Equation.3">
                  <p:embed/>
                </p:oleObj>
              </mc:Choice>
              <mc:Fallback>
                <p:oleObj name="公式" r:id="rId9" imgW="1511300" imgH="393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005263"/>
                        <a:ext cx="4651375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04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04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04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72036" name="Picture 4" descr="花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80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多元函数极值点的判定</a:t>
            </a:r>
          </a:p>
        </p:txBody>
      </p:sp>
      <p:sp>
        <p:nvSpPr>
          <p:cNvPr id="67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设函数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有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2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阶连续偏导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若  </a:t>
            </a:r>
            <a:r>
              <a:rPr lang="en-US" altLang="zh-CN" b="1" i="1" smtClean="0">
                <a:latin typeface="Times New Roman" pitchFamily="18" charset="0"/>
              </a:rPr>
              <a:t>f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在点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处的一阶偏导都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为零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则称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是  </a:t>
            </a:r>
            <a:r>
              <a:rPr lang="en-US" altLang="zh-CN" b="1" i="1" smtClean="0">
                <a:latin typeface="Times New Roman" pitchFamily="18" charset="0"/>
              </a:rPr>
              <a:t>f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的一个驻点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称实对称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矩阵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               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H = [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ij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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]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为  </a:t>
            </a:r>
            <a:r>
              <a:rPr lang="en-US" altLang="zh-CN" b="1" i="1" smtClean="0">
                <a:latin typeface="Times New Roman" pitchFamily="18" charset="0"/>
              </a:rPr>
              <a:t>f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在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驻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点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处的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Hesse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矩阵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8971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764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764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64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64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764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8313" y="1412875"/>
                <a:ext cx="8229600" cy="482441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定理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: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   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在欧氏空间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𝐦</m:t>
                        </m:r>
                      </m:sup>
                    </m:sSup>
                  </m:oMath>
                </a14:m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的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所有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</a:rPr>
                      <m:t>𝒌</m:t>
                    </m:r>
                  </m:oMath>
                </a14:m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维子空间中</a:t>
                </a:r>
                <a:r>
                  <a:rPr lang="en-US" altLang="zh-CN" b="1" dirty="0" smtClean="0">
                    <a:latin typeface="华文楷体" pitchFamily="2" charset="-122"/>
                    <a:ea typeface="华文楷体" pitchFamily="2" charset="-122"/>
                  </a:rPr>
                  <a:t>,    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华文楷体" pitchFamily="2" charset="-122"/>
                    <a:ea typeface="华文楷体" pitchFamily="2" charset="-122"/>
                  </a:rPr>
                  <a:t>   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点列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⋯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 到子空间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  <a:sym typeface="Symbol" pitchFamily="18" charset="2"/>
                      </a:rPr>
                      <m:t>&lt;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 pitchFamily="18" charset="2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  <a:sym typeface="Symbol" pitchFamily="18" charset="2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 pitchFamily="18" charset="2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 pitchFamily="18" charset="2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  <a:sym typeface="Symbol" pitchFamily="18" charset="2"/>
                      </a:rPr>
                      <m:t>&gt;</m:t>
                    </m:r>
                  </m:oMath>
                </a14:m>
                <a:endParaRPr lang="en-US" altLang="zh-CN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华文楷体" pitchFamily="2" charset="-122"/>
                    <a:ea typeface="华文楷体" pitchFamily="2" charset="-122"/>
                  </a:rPr>
                  <a:t>   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的距离平方和最小</a:t>
                </a:r>
                <a:r>
                  <a:rPr lang="en-US" altLang="zh-CN" b="1" dirty="0" smtClean="0">
                    <a:latin typeface="华文楷体" pitchFamily="2" charset="-122"/>
                    <a:ea typeface="华文楷体" pitchFamily="2" charset="-122"/>
                  </a:rPr>
                  <a:t>,  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此最小值为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                     </a:t>
                </a:r>
                <a:endParaRPr lang="el-GR" altLang="zh-CN" b="1" dirty="0" smtClean="0">
                  <a:latin typeface="Times New Roman" pitchFamily="18" charset="0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765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8313" y="1412875"/>
                <a:ext cx="8229600" cy="4824413"/>
              </a:xfrm>
              <a:blipFill rotWithShape="1">
                <a:blip r:embed="rId2"/>
                <a:stretch>
                  <a:fillRect l="-1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Rectangle 3" descr="蓝色面巾纸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68313" y="260350"/>
                <a:ext cx="8229600" cy="1008063"/>
              </a:xfrm>
              <a:blipFill dpi="0" rotWithShape="1">
                <a:blip r:embed="rId3">
                  <a:alphaModFix amt="49000"/>
                </a:blip>
                <a:srcRect/>
                <a:tile tx="0" ty="0" sx="100000" sy="100000" flip="none" algn="tl"/>
              </a:blipFill>
            </p:spPr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4000" b="1" i="1" dirty="0">
                        <a:latin typeface="Cambria Math"/>
                        <a:ea typeface="华文楷体" pitchFamily="2" charset="-122"/>
                      </a:rPr>
                      <m:t>𝒌</m:t>
                    </m:r>
                  </m:oMath>
                </a14:m>
                <a:r>
                  <a:rPr lang="zh-CN" altLang="en-US" sz="4000" b="1" dirty="0">
                    <a:latin typeface="华文楷体" pitchFamily="2" charset="-122"/>
                    <a:ea typeface="华文楷体" pitchFamily="2" charset="-122"/>
                  </a:rPr>
                  <a:t> 维</a:t>
                </a:r>
                <a:r>
                  <a:rPr lang="zh-CN" altLang="en-US" sz="4000" b="1" dirty="0" smtClean="0">
                    <a:latin typeface="Times New Roman" pitchFamily="18" charset="0"/>
                    <a:ea typeface="华文楷体" pitchFamily="2" charset="-122"/>
                  </a:rPr>
                  <a:t>主子空间的计算</a:t>
                </a:r>
              </a:p>
            </p:txBody>
          </p:sp>
        </mc:Choice>
        <mc:Fallback xmlns="">
          <p:sp>
            <p:nvSpPr>
              <p:cNvPr id="27651" name="Rectangle 3" descr="蓝色面巾纸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313" y="260350"/>
                <a:ext cx="8229600" cy="1008063"/>
              </a:xfrm>
              <a:blipFill rotWithShape="1"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27584" y="5048158"/>
                <a:ext cx="4417620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0" smtClean="0">
                        <a:latin typeface="Cambria Math"/>
                      </a:rPr>
                      <m:t>𝐭𝐫</m:t>
                    </m:r>
                    <m:d>
                      <m:dPr>
                        <m:ctrlPr>
                          <a:rPr lang="en-US" altLang="zh-CN" sz="320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3200">
                                <a:latin typeface="Cambria Math"/>
                              </a:rPr>
                              <m:t>𝐀</m:t>
                            </m:r>
                            <m:r>
                              <a:rPr lang="en-US" altLang="zh-CN" sz="3200" b="1" i="0">
                                <a:latin typeface="Cambria Math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zh-CN" sz="3200" b="1" i="0">
                                <a:latin typeface="Cambria Math"/>
                              </a:rPr>
                              <m:t>𝐓</m:t>
                            </m:r>
                          </m:sup>
                        </m:sSup>
                      </m:e>
                    </m:d>
                    <m:r>
                      <a:rPr lang="en-US" altLang="zh-CN" sz="32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200" b="1" i="0" smtClean="0">
                            <a:latin typeface="Cambria Math"/>
                          </a:rPr>
                          <m:t>𝛌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latin typeface="Cambria Math"/>
                      </a:rPr>
                      <m:t>−⋯−</m:t>
                    </m:r>
                    <m:sSub>
                      <m:sSubPr>
                        <m:ctrlPr>
                          <a:rPr lang="en-US" altLang="zh-CN" sz="32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200">
                            <a:latin typeface="Cambria Math"/>
                          </a:rPr>
                          <m:t>𝛌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200" dirty="0" smtClean="0"/>
                  <a:t> 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048158"/>
                <a:ext cx="4417620" cy="6481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004048" y="5050018"/>
                <a:ext cx="33822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200" b="1" i="0" smtClean="0">
                            <a:latin typeface="Cambria Math"/>
                          </a:rPr>
                          <m:t>𝛌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/>
                          </a:rPr>
                          <m:t>𝒌</m:t>
                        </m:r>
                        <m:r>
                          <a:rPr lang="en-US" altLang="zh-CN" sz="3200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32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sz="32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200">
                            <a:latin typeface="Cambria Math"/>
                          </a:rPr>
                          <m:t>𝛌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3600" dirty="0" smtClean="0"/>
                  <a:t> 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5050018"/>
                <a:ext cx="3382208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4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记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X  =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驻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点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=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.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H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正定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即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H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的最小特征值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&gt; 0 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当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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&gt; 0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足够小时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有                       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.</a:t>
            </a:r>
          </a:p>
        </p:txBody>
      </p:sp>
      <p:graphicFrame>
        <p:nvGraphicFramePr>
          <p:cNvPr id="130051" name="Object 3"/>
          <p:cNvGraphicFramePr>
            <a:graphicFrameLocks noChangeAspect="1"/>
          </p:cNvGraphicFramePr>
          <p:nvPr/>
        </p:nvGraphicFramePr>
        <p:xfrm>
          <a:off x="684213" y="1557338"/>
          <a:ext cx="778510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2" name="公式" r:id="rId3" imgW="2794000" imgH="393700" progId="Equation.3">
                  <p:embed/>
                </p:oleObj>
              </mc:Choice>
              <mc:Fallback>
                <p:oleObj name="公式" r:id="rId3" imgW="2794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57338"/>
                        <a:ext cx="7785100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2" name="Object 4"/>
          <p:cNvGraphicFramePr>
            <a:graphicFrameLocks noChangeAspect="1"/>
          </p:cNvGraphicFramePr>
          <p:nvPr/>
        </p:nvGraphicFramePr>
        <p:xfrm>
          <a:off x="3348038" y="2852738"/>
          <a:ext cx="224631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3" name="公式" r:id="rId5" imgW="774364" imgH="203112" progId="Equation.3">
                  <p:embed/>
                </p:oleObj>
              </mc:Choice>
              <mc:Fallback>
                <p:oleObj name="公式" r:id="rId5" imgW="774364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852738"/>
                        <a:ext cx="2246312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24645" name="Object 5"/>
          <p:cNvGraphicFramePr>
            <a:graphicFrameLocks noChangeAspect="1"/>
          </p:cNvGraphicFramePr>
          <p:nvPr/>
        </p:nvGraphicFramePr>
        <p:xfrm>
          <a:off x="1547813" y="4581525"/>
          <a:ext cx="59055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4" name="公式" r:id="rId7" imgW="2120900" imgH="228600" progId="Equation.3">
                  <p:embed/>
                </p:oleObj>
              </mc:Choice>
              <mc:Fallback>
                <p:oleObj name="公式" r:id="rId7" imgW="2120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581525"/>
                        <a:ext cx="59055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24646" name="Object 6"/>
          <p:cNvGraphicFramePr>
            <a:graphicFrameLocks noChangeAspect="1"/>
          </p:cNvGraphicFramePr>
          <p:nvPr/>
        </p:nvGraphicFramePr>
        <p:xfrm>
          <a:off x="4500563" y="5516563"/>
          <a:ext cx="2547937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5" name="公式" r:id="rId9" imgW="914400" imgH="203200" progId="Equation.3">
                  <p:embed/>
                </p:oleObj>
              </mc:Choice>
              <mc:Fallback>
                <p:oleObj name="公式" r:id="rId9" imgW="914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516563"/>
                        <a:ext cx="2547937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73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024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024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024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24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0246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024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ea typeface="华文楷体" pitchFamily="2" charset="-122"/>
              </a:rPr>
              <a:t>多元函数极值点的判定</a:t>
            </a:r>
          </a:p>
        </p:txBody>
      </p:sp>
      <p:sp>
        <p:nvSpPr>
          <p:cNvPr id="70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H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正定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在点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处取极小值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H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负定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在点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处取极大值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H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不定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是  </a:t>
            </a:r>
            <a:r>
              <a:rPr lang="en-US" altLang="zh-CN" b="1" i="1" smtClean="0">
                <a:latin typeface="Times New Roman" pitchFamily="18" charset="0"/>
              </a:rPr>
              <a:t>f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的一个鞍点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在其它半正定</a:t>
            </a:r>
            <a:r>
              <a:rPr lang="zh-CN" altLang="en-US" b="1" smtClean="0">
                <a:sym typeface="Symbol" pitchFamily="18" charset="2"/>
              </a:rPr>
              <a:t>、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半负定的情况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f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在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处的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极性需考虑更高阶的无穷小项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例如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   </a:t>
            </a:r>
          </a:p>
        </p:txBody>
      </p:sp>
      <p:graphicFrame>
        <p:nvGraphicFramePr>
          <p:cNvPr id="7029764" name="Object 4"/>
          <p:cNvGraphicFramePr>
            <a:graphicFrameLocks noChangeAspect="1"/>
          </p:cNvGraphicFramePr>
          <p:nvPr/>
        </p:nvGraphicFramePr>
        <p:xfrm>
          <a:off x="2268538" y="5084763"/>
          <a:ext cx="424497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83" name="公式" r:id="rId3" imgW="1333500" imgH="254000" progId="Equation.3">
                  <p:embed/>
                </p:oleObj>
              </mc:Choice>
              <mc:Fallback>
                <p:oleObj name="公式" r:id="rId3" imgW="13335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084763"/>
                        <a:ext cx="424497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77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9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029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9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029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29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029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2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Hesse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矩阵的正负惯性指数</a:t>
            </a:r>
            <a:endParaRPr lang="zh-CN" altLang="en-US" sz="4000" b="1" smtClean="0">
              <a:latin typeface="Times New Roman" pitchFamily="18" charset="0"/>
            </a:endParaRPr>
          </a:p>
        </p:txBody>
      </p:sp>
      <p:sp>
        <p:nvSpPr>
          <p:cNvPr id="176131" name="圆角矩形 4"/>
          <p:cNvSpPr>
            <a:spLocks noChangeArrowheads="1"/>
          </p:cNvSpPr>
          <p:nvPr/>
        </p:nvSpPr>
        <p:spPr bwMode="auto">
          <a:xfrm>
            <a:off x="539750" y="4581525"/>
            <a:ext cx="1584325" cy="719138"/>
          </a:xfrm>
          <a:prstGeom prst="roundRect">
            <a:avLst>
              <a:gd name="adj" fmla="val 22111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8313" y="5445125"/>
            <a:ext cx="1285875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正定</a:t>
            </a:r>
            <a:endParaRPr lang="zh-CN" altLang="en-US" sz="2400" dirty="0"/>
          </a:p>
        </p:txBody>
      </p:sp>
      <p:sp>
        <p:nvSpPr>
          <p:cNvPr id="176133" name="圆角矩形 6"/>
          <p:cNvSpPr>
            <a:spLocks noChangeArrowheads="1"/>
          </p:cNvSpPr>
          <p:nvPr/>
        </p:nvSpPr>
        <p:spPr bwMode="auto">
          <a:xfrm>
            <a:off x="6875463" y="4581525"/>
            <a:ext cx="1584325" cy="719138"/>
          </a:xfrm>
          <a:prstGeom prst="roundRect">
            <a:avLst>
              <a:gd name="adj" fmla="val 22111"/>
            </a:avLst>
          </a:prstGeom>
          <a:solidFill>
            <a:srgbClr val="0070C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19925" y="5445125"/>
            <a:ext cx="12858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负定</a:t>
            </a:r>
            <a:endParaRPr lang="zh-CN" altLang="en-US" sz="2400" dirty="0"/>
          </a:p>
        </p:txBody>
      </p:sp>
      <p:sp>
        <p:nvSpPr>
          <p:cNvPr id="14" name="圆角矩形 13"/>
          <p:cNvSpPr>
            <a:spLocks noChangeArrowheads="1"/>
          </p:cNvSpPr>
          <p:nvPr/>
        </p:nvSpPr>
        <p:spPr bwMode="auto">
          <a:xfrm rot="-2715420">
            <a:off x="1049338" y="2498725"/>
            <a:ext cx="4267200" cy="825500"/>
          </a:xfrm>
          <a:prstGeom prst="roundRect">
            <a:avLst>
              <a:gd name="adj" fmla="val 50000"/>
            </a:avLst>
          </a:prstGeom>
          <a:solidFill>
            <a:srgbClr val="92D05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 rot="2372990">
            <a:off x="3101975" y="2614613"/>
            <a:ext cx="4624388" cy="825500"/>
          </a:xfrm>
          <a:prstGeom prst="roundRect">
            <a:avLst>
              <a:gd name="adj" fmla="val 50000"/>
            </a:avLst>
          </a:prstGeom>
          <a:solidFill>
            <a:srgbClr val="00B0F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6137" name="等腰三角形 17"/>
          <p:cNvSpPr>
            <a:spLocks noChangeArrowheads="1"/>
          </p:cNvSpPr>
          <p:nvPr/>
        </p:nvSpPr>
        <p:spPr bwMode="auto">
          <a:xfrm>
            <a:off x="1692275" y="2852738"/>
            <a:ext cx="5111750" cy="2447925"/>
          </a:xfrm>
          <a:prstGeom prst="triangle">
            <a:avLst>
              <a:gd name="adj" fmla="val 50000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35375" y="5445125"/>
            <a:ext cx="12858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不定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395288" y="5949950"/>
            <a:ext cx="141605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极小值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19925" y="5949950"/>
            <a:ext cx="141605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极大值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779838" y="5949950"/>
            <a:ext cx="1004887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latin typeface="+mn-ea"/>
                <a:ea typeface="+mn-ea"/>
                <a:cs typeface="Times New Roman" pitchFamily="18" charset="0"/>
              </a:rPr>
              <a:t>鞍点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b="0" kern="0" dirty="0">
                <a:latin typeface="+mn-lt"/>
                <a:ea typeface="+mn-ea"/>
              </a:rPr>
              <a:t>                           </a:t>
            </a:r>
            <a:r>
              <a:rPr kumimoji="0" lang="en-US" altLang="zh-CN" kern="0" dirty="0">
                <a:latin typeface="+mn-lt"/>
                <a:ea typeface="+mn-ea"/>
              </a:rPr>
              <a:t>( 0 , 0 )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                  ( 1 , 0 )    ( 0 , 1 )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          ( 2 , 0 )     ( 1 , 1 )     ( 0 , 2 )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                 …                         …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( n , 0 )   ( n - 1, 1 )   …  ( 1, n - 1 )  ( 0 , n )</a:t>
            </a:r>
          </a:p>
          <a:p>
            <a:pPr marL="342900" indent="-342900" algn="l">
              <a:spcBef>
                <a:spcPct val="20000"/>
              </a:spcBef>
              <a:defRPr/>
            </a:pPr>
            <a:endParaRPr kumimoji="0" lang="en-US" altLang="zh-CN" kern="0" dirty="0">
              <a:latin typeface="+mn-lt"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5600" y="1773238"/>
            <a:ext cx="3275013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需作进一步分析 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253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0" grpId="0"/>
      <p:bldP spid="22" grpId="0"/>
      <p:bldP spid="23" grpId="0"/>
      <p:bldP spid="2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3600" b="1" smtClean="0">
                <a:solidFill>
                  <a:srgbClr val="000000"/>
                </a:solidFill>
                <a:latin typeface="Times New Roman" pitchFamily="18" charset="0"/>
              </a:rPr>
              <a:t>例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: </a:t>
            </a:r>
            <a:endParaRPr lang="zh-CN" altLang="en-US" sz="3600" b="1" smtClean="0"/>
          </a:p>
        </p:txBody>
      </p:sp>
      <p:sp>
        <p:nvSpPr>
          <p:cNvPr id="1771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2916238" y="18891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3635375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5003800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77159" name="Object 1"/>
          <p:cNvGraphicFramePr>
            <a:graphicFrameLocks noChangeAspect="1"/>
          </p:cNvGraphicFramePr>
          <p:nvPr/>
        </p:nvGraphicFramePr>
        <p:xfrm>
          <a:off x="2051050" y="188913"/>
          <a:ext cx="4662488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46" name="公式" r:id="rId3" imgW="1803400" imgH="1143000" progId="Equation.3">
                  <p:embed/>
                </p:oleObj>
              </mc:Choice>
              <mc:Fallback>
                <p:oleObj name="公式" r:id="rId3" imgW="180340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8913"/>
                        <a:ext cx="4662488" cy="294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1979613" y="335756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" name="圆角矩形 16"/>
          <p:cNvSpPr>
            <a:spLocks noChangeArrowheads="1"/>
          </p:cNvSpPr>
          <p:nvPr/>
        </p:nvSpPr>
        <p:spPr bwMode="auto">
          <a:xfrm>
            <a:off x="2700338" y="335756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3492500" y="3357563"/>
            <a:ext cx="574675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51911" name="Object 7"/>
          <p:cNvGraphicFramePr>
            <a:graphicFrameLocks noChangeAspect="1"/>
          </p:cNvGraphicFramePr>
          <p:nvPr/>
        </p:nvGraphicFramePr>
        <p:xfrm>
          <a:off x="1547813" y="3357563"/>
          <a:ext cx="2725737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47" name="公式" r:id="rId5" imgW="1054100" imgH="1143000" progId="Equation.3">
                  <p:embed/>
                </p:oleObj>
              </mc:Choice>
              <mc:Fallback>
                <p:oleObj name="公式" r:id="rId5" imgW="1054100" imgH="1143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357563"/>
                        <a:ext cx="2725737" cy="294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圆角矩形标注 19"/>
          <p:cNvSpPr>
            <a:spLocks noChangeArrowheads="1"/>
          </p:cNvSpPr>
          <p:nvPr/>
        </p:nvSpPr>
        <p:spPr bwMode="auto">
          <a:xfrm>
            <a:off x="6732588" y="2205038"/>
            <a:ext cx="2411412" cy="1193800"/>
          </a:xfrm>
          <a:prstGeom prst="wedgeRoundRectCallout">
            <a:avLst>
              <a:gd name="adj1" fmla="val -38468"/>
              <a:gd name="adj2" fmla="val 92694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French Script MT" pitchFamily="66" charset="0"/>
              </a:rPr>
              <a:t>简化阶梯形的非零行</a:t>
            </a:r>
          </a:p>
        </p:txBody>
      </p:sp>
      <p:sp>
        <p:nvSpPr>
          <p:cNvPr id="21" name="圆角矩形标注 20"/>
          <p:cNvSpPr>
            <a:spLocks noChangeArrowheads="1"/>
          </p:cNvSpPr>
          <p:nvPr/>
        </p:nvSpPr>
        <p:spPr bwMode="auto">
          <a:xfrm>
            <a:off x="0" y="2205038"/>
            <a:ext cx="2411413" cy="649287"/>
          </a:xfrm>
          <a:prstGeom prst="wedgeRoundRectCallout">
            <a:avLst>
              <a:gd name="adj1" fmla="val 49644"/>
              <a:gd name="adj2" fmla="val 101778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French Script MT" pitchFamily="66" charset="0"/>
              </a:rPr>
              <a:t>主元列向量</a:t>
            </a:r>
          </a:p>
        </p:txBody>
      </p:sp>
      <p:sp>
        <p:nvSpPr>
          <p:cNvPr id="257042" name="AutoShape 18"/>
          <p:cNvSpPr>
            <a:spLocks noChangeArrowheads="1"/>
          </p:cNvSpPr>
          <p:nvPr/>
        </p:nvSpPr>
        <p:spPr bwMode="auto">
          <a:xfrm>
            <a:off x="4572000" y="3933825"/>
            <a:ext cx="3384550" cy="574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7043" name="AutoShape 19"/>
          <p:cNvSpPr>
            <a:spLocks noChangeArrowheads="1"/>
          </p:cNvSpPr>
          <p:nvPr/>
        </p:nvSpPr>
        <p:spPr bwMode="auto">
          <a:xfrm>
            <a:off x="4572000" y="4581525"/>
            <a:ext cx="3384550" cy="574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7044" name="AutoShape 20"/>
          <p:cNvSpPr>
            <a:spLocks noChangeArrowheads="1"/>
          </p:cNvSpPr>
          <p:nvPr/>
        </p:nvSpPr>
        <p:spPr bwMode="auto">
          <a:xfrm>
            <a:off x="4572000" y="5229225"/>
            <a:ext cx="3384550" cy="574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51908" name="Object 4"/>
          <p:cNvGraphicFramePr>
            <a:graphicFrameLocks noChangeAspect="1"/>
          </p:cNvGraphicFramePr>
          <p:nvPr/>
        </p:nvGraphicFramePr>
        <p:xfrm>
          <a:off x="4427538" y="3933825"/>
          <a:ext cx="3725862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48" name="公式" r:id="rId7" imgW="1346200" imgH="711200" progId="Equation.3">
                  <p:embed/>
                </p:oleObj>
              </mc:Choice>
              <mc:Fallback>
                <p:oleObj name="公式" r:id="rId7" imgW="13462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933825"/>
                        <a:ext cx="3725862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4"/>
          <p:cNvSpPr>
            <a:spLocks noChangeArrowheads="1"/>
          </p:cNvSpPr>
          <p:nvPr/>
        </p:nvSpPr>
        <p:spPr bwMode="auto">
          <a:xfrm>
            <a:off x="7056438" y="836613"/>
            <a:ext cx="2087562" cy="5842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分块乘法</a:t>
            </a: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57042" grpId="0" animBg="1"/>
      <p:bldP spid="257043" grpId="0" animBg="1"/>
      <p:bldP spid="257044" grpId="0" animBg="1"/>
      <p:bldP spid="1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endParaRPr lang="en-US" altLang="zh-CN" sz="3600" b="1" dirty="0" smtClean="0">
              <a:solidFill>
                <a:srgbClr val="0000FF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7817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8180" name="圆角矩形 9"/>
          <p:cNvSpPr>
            <a:spLocks noChangeArrowheads="1"/>
          </p:cNvSpPr>
          <p:nvPr/>
        </p:nvSpPr>
        <p:spPr bwMode="auto">
          <a:xfrm>
            <a:off x="2916238" y="18891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8181" name="圆角矩形 10"/>
          <p:cNvSpPr>
            <a:spLocks noChangeArrowheads="1"/>
          </p:cNvSpPr>
          <p:nvPr/>
        </p:nvSpPr>
        <p:spPr bwMode="auto">
          <a:xfrm>
            <a:off x="3635375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8182" name="圆角矩形 11"/>
          <p:cNvSpPr>
            <a:spLocks noChangeArrowheads="1"/>
          </p:cNvSpPr>
          <p:nvPr/>
        </p:nvSpPr>
        <p:spPr bwMode="auto">
          <a:xfrm>
            <a:off x="5003800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78183" name="Object 1"/>
          <p:cNvGraphicFramePr>
            <a:graphicFrameLocks noChangeAspect="1"/>
          </p:cNvGraphicFramePr>
          <p:nvPr/>
        </p:nvGraphicFramePr>
        <p:xfrm>
          <a:off x="2051050" y="188913"/>
          <a:ext cx="4662488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42" name="公式" r:id="rId3" imgW="1803400" imgH="1143000" progId="Equation.3">
                  <p:embed/>
                </p:oleObj>
              </mc:Choice>
              <mc:Fallback>
                <p:oleObj name="公式" r:id="rId3" imgW="180340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8913"/>
                        <a:ext cx="4662488" cy="294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6" name="AutoShape 8"/>
          <p:cNvSpPr>
            <a:spLocks noChangeArrowheads="1"/>
          </p:cNvSpPr>
          <p:nvPr/>
        </p:nvSpPr>
        <p:spPr bwMode="auto">
          <a:xfrm>
            <a:off x="539750" y="3429000"/>
            <a:ext cx="647700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8057" name="AutoShape 9"/>
          <p:cNvSpPr>
            <a:spLocks noChangeArrowheads="1"/>
          </p:cNvSpPr>
          <p:nvPr/>
        </p:nvSpPr>
        <p:spPr bwMode="auto">
          <a:xfrm>
            <a:off x="3203575" y="3429000"/>
            <a:ext cx="647700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8058" name="AutoShape 10"/>
          <p:cNvSpPr>
            <a:spLocks noChangeArrowheads="1"/>
          </p:cNvSpPr>
          <p:nvPr/>
        </p:nvSpPr>
        <p:spPr bwMode="auto">
          <a:xfrm>
            <a:off x="6227763" y="3357563"/>
            <a:ext cx="649287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8061" name="AutoShape 13"/>
          <p:cNvSpPr>
            <a:spLocks noChangeArrowheads="1"/>
          </p:cNvSpPr>
          <p:nvPr/>
        </p:nvSpPr>
        <p:spPr bwMode="auto">
          <a:xfrm>
            <a:off x="1187450" y="4437063"/>
            <a:ext cx="15843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8062" name="AutoShape 14"/>
          <p:cNvSpPr>
            <a:spLocks noChangeArrowheads="1"/>
          </p:cNvSpPr>
          <p:nvPr/>
        </p:nvSpPr>
        <p:spPr bwMode="auto">
          <a:xfrm>
            <a:off x="3995738" y="4437063"/>
            <a:ext cx="18002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8063" name="AutoShape 15"/>
          <p:cNvSpPr>
            <a:spLocks noChangeArrowheads="1"/>
          </p:cNvSpPr>
          <p:nvPr/>
        </p:nvSpPr>
        <p:spPr bwMode="auto">
          <a:xfrm>
            <a:off x="7019925" y="4437063"/>
            <a:ext cx="18002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51911" name="Object 7"/>
          <p:cNvGraphicFramePr>
            <a:graphicFrameLocks noChangeAspect="1"/>
          </p:cNvGraphicFramePr>
          <p:nvPr/>
        </p:nvGraphicFramePr>
        <p:xfrm>
          <a:off x="250825" y="3357563"/>
          <a:ext cx="8636000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43" name="公式" r:id="rId5" imgW="3340100" imgH="1143000" progId="Equation.3">
                  <p:embed/>
                </p:oleObj>
              </mc:Choice>
              <mc:Fallback>
                <p:oleObj name="公式" r:id="rId5" imgW="3340100" imgH="1143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357563"/>
                        <a:ext cx="8636000" cy="294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91" name="矩形 14"/>
          <p:cNvSpPr>
            <a:spLocks noChangeArrowheads="1"/>
          </p:cNvSpPr>
          <p:nvPr/>
        </p:nvSpPr>
        <p:spPr bwMode="auto">
          <a:xfrm>
            <a:off x="7056438" y="836613"/>
            <a:ext cx="2087562" cy="5842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分块乘法</a:t>
            </a: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8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8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6" grpId="0" animBg="1"/>
      <p:bldP spid="258057" grpId="0" animBg="1"/>
      <p:bldP spid="258058" grpId="0" animBg="1"/>
      <p:bldP spid="258061" grpId="0" animBg="1"/>
      <p:bldP spid="258062" grpId="0" animBg="1"/>
      <p:bldP spid="25806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9202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定理</a:t>
                </a: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: 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每个 </a:t>
                </a:r>
                <a:r>
                  <a:rPr lang="en-US" altLang="zh-CN" b="1" dirty="0" err="1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en-US" b="1" dirty="0" err="1" smtClean="0">
                    <a:latin typeface="Times New Roman" pitchFamily="18" charset="0"/>
                    <a:cs typeface="Times New Roman" pitchFamily="18" charset="0"/>
                  </a:rPr>
                  <a:t>×</a:t>
                </a:r>
                <a:r>
                  <a:rPr lang="en-US" altLang="zh-CN" b="1" dirty="0" err="1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实矩阵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/>
                        <a:cs typeface="Times New Roman" pitchFamily="18" charset="0"/>
                      </a:rPr>
                      <m:t>𝐀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都可写成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                        </a:t>
                </a:r>
                <a:r>
                  <a:rPr lang="en-US" altLang="zh-CN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1" i="0" dirty="0">
                        <a:latin typeface="Cambria Math"/>
                        <a:cs typeface="Times New Roman" pitchFamily="18" charset="0"/>
                      </a:rPr>
                      <m:t>𝐀</m:t>
                    </m:r>
                    <m:r>
                      <a:rPr lang="en-US" altLang="zh-CN" b="1" i="0" dirty="0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zh-CN" b="1" i="0" dirty="0" smtClean="0">
                        <a:latin typeface="Cambria Math"/>
                        <a:cs typeface="Times New Roman" pitchFamily="18" charset="0"/>
                      </a:rPr>
                      <m:t>𝐏</m:t>
                    </m:r>
                    <m:r>
                      <a:rPr lang="en-US" altLang="zh-CN" b="1" i="0" dirty="0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/>
                        <a:cs typeface="Times New Roman" pitchFamily="18" charset="0"/>
                      </a:rPr>
                      <m:t>𝐒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b="1" i="0" dirty="0" smtClean="0">
                            <a:latin typeface="Cambria Math"/>
                            <a:cs typeface="Times New Roman" pitchFamily="18" charset="0"/>
                          </a:rPr>
                          <m:t>𝐐</m:t>
                        </m:r>
                      </m:e>
                      <m:sup>
                        <m:r>
                          <a:rPr lang="en-US" altLang="zh-CN" b="1" i="0" dirty="0" smtClean="0">
                            <a:latin typeface="Cambria Math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 ,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     这里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  <a:cs typeface="Times New Roman" pitchFamily="18" charset="0"/>
                      </a:rPr>
                      <m:t>𝐏</m:t>
                    </m:r>
                    <m:r>
                      <a:rPr lang="en-US" altLang="zh-CN" b="1" i="0" smtClean="0">
                        <a:latin typeface="Cambria Math"/>
                        <a:cs typeface="Times New Roman" pitchFamily="18" charset="0"/>
                      </a:rPr>
                      <m:t> , </m:t>
                    </m:r>
                    <m:r>
                      <a:rPr lang="en-US" altLang="zh-CN" b="1" i="0" smtClean="0">
                        <a:latin typeface="Cambria Math"/>
                        <a:cs typeface="Times New Roman" pitchFamily="18" charset="0"/>
                      </a:rPr>
                      <m:t>𝐐</m:t>
                    </m:r>
                    <m:r>
                      <a:rPr lang="en-US" altLang="zh-CN" b="1" i="0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是 </a:t>
                </a: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m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级与 </a:t>
                </a: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级正交矩阵</a:t>
                </a: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</a:p>
              <a:p>
                <a:pPr eaLnBrk="1" hangingPunct="1"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792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1852" t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95536" y="260648"/>
            <a:ext cx="8424936" cy="1015663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Ctr="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zh-CN" sz="4000" kern="0" dirty="0">
                <a:solidFill>
                  <a:srgbClr val="333399"/>
                </a:solidFill>
                <a:latin typeface="+mn-lt"/>
                <a:ea typeface="宋体"/>
                <a:cs typeface="+mj-cs"/>
              </a:rPr>
              <a:t>Singular Value Decomposition</a:t>
            </a:r>
            <a:r>
              <a:rPr kumimoji="0" lang="en-US" altLang="zh-CN" sz="4000" kern="0" dirty="0">
                <a:solidFill>
                  <a:srgbClr val="000000"/>
                </a:solidFill>
                <a:latin typeface="+mn-lt"/>
                <a:ea typeface="宋体"/>
                <a:cs typeface="+mj-cs"/>
              </a:rPr>
              <a:t> </a:t>
            </a:r>
            <a:endParaRPr lang="zh-CN" alt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3772" y="3912294"/>
                <a:ext cx="4681025" cy="2023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/>
                        </a:rPr>
                        <m:t>𝐒</m:t>
                      </m:r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0" smtClean="0">
                                        <a:latin typeface="Cambria Math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0" smtClean="0">
                                        <a:latin typeface="Cambria Math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" y="3912294"/>
                <a:ext cx="4681025" cy="202356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724128" y="3912294"/>
                <a:ext cx="191372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𝐫</m:t>
                    </m:r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𝐀</m:t>
                    </m:r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秩 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912294"/>
                <a:ext cx="1913725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21875" r="-5096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04048" y="4534571"/>
                <a:ext cx="349005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𝛔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zh-CN" altLang="en-US" dirty="0">
                          <a:latin typeface="Cambria Math"/>
                        </a:rPr>
                        <m:t>≥</m:t>
                      </m:r>
                      <m:r>
                        <a:rPr lang="zh-CN" altLang="en-US" i="1" dirty="0" smtClean="0">
                          <a:latin typeface="Cambria Math"/>
                        </a:rPr>
                        <m:t>⋯≥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CN" b="1" i="1" dirty="0" smtClean="0">
                          <a:latin typeface="Cambria Math"/>
                        </a:rPr>
                        <m:t>&gt;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534571"/>
                <a:ext cx="3490058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933631" y="5088855"/>
                <a:ext cx="3494718" cy="1582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  <a:cs typeface="Times New Roman" pitchFamily="18" charset="0"/>
                      </a:rPr>
                      <m:t>𝐀</m:t>
                    </m:r>
                    <m:sSup>
                      <m:sSupPr>
                        <m:ctrlPr>
                          <a:rPr lang="en-US" altLang="zh-CN" b="1" i="1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cs typeface="Times New Roman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b="1" i="0" smtClean="0">
                            <a:latin typeface="Cambria Math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正特征值</a:t>
                </a: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的平方根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31" y="5088855"/>
                <a:ext cx="3494718" cy="1582934"/>
              </a:xfrm>
              <a:prstGeom prst="rect">
                <a:avLst/>
              </a:prstGeom>
              <a:blipFill rotWithShape="1">
                <a:blip r:embed="rId6"/>
                <a:stretch>
                  <a:fillRect b="-4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596110" y="5880322"/>
            <a:ext cx="2092239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矩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78882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68313" y="500063"/>
                <a:ext cx="8229600" cy="5881687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宋体" pitchFamily="2" charset="-12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是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</a:t>
                </a:r>
                <a:r>
                  <a:rPr lang="en-US" altLang="zh-CN" b="1" dirty="0" err="1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m×n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实矩阵 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. 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𝐀</m:t>
                    </m:r>
                    <m:sSup>
                      <m:sSupPr>
                        <m:ctrlPr>
                          <a:rPr lang="en-US" altLang="zh-CN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/>
                          </a:rPr>
                          <m:t>𝐀</m:t>
                        </m:r>
                      </m:e>
                      <m:sup>
                        <m:r>
                          <a:rPr lang="en-US" altLang="zh-CN" b="1">
                            <a:latin typeface="Cambria Math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 实对称</a:t>
                </a: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, 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存在正交矩阵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/>
                      </a:rPr>
                      <m:t>𝐏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 , 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使得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zh-CN" alt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zh-CN" alt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zh-CN" alt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注意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/>
                      </a:rPr>
                      <m:t>𝐀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/>
                          </a:rPr>
                          <m:t>𝐀</m:t>
                        </m:r>
                      </m:e>
                      <m:sup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的特征值非负 </a:t>
                </a: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zh-CN" alt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≥⋯≥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𝒓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&gt;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𝒓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=⋯=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𝒎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  </a:t>
                </a:r>
                <a:endParaRPr lang="en-US" altLang="zh-CN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77888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68313" y="500063"/>
                <a:ext cx="8229600" cy="5881687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47914" y="4096555"/>
                <a:ext cx="1439862" cy="5857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/>
                      </a:rPr>
                      <m:t>𝐏</m:t>
                    </m:r>
                  </m:oMath>
                </a14:m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正交</a:t>
                </a:r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914" y="4096555"/>
                <a:ext cx="1439862" cy="585788"/>
              </a:xfrm>
              <a:prstGeom prst="rect">
                <a:avLst/>
              </a:prstGeom>
              <a:blipFill rotWithShape="1">
                <a:blip r:embed="rId3"/>
                <a:stretch>
                  <a:fillRect t="-8333" r="-2119" b="-19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29290" y="2336033"/>
                <a:ext cx="8222507" cy="2023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/>
                        </a:rPr>
                        <m:t>𝐀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𝛌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𝛌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en-US" altLang="zh-CN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90" y="2336033"/>
                <a:ext cx="8222507" cy="20235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7"/>
          <p:cNvSpPr>
            <a:spLocks/>
          </p:cNvSpPr>
          <p:nvPr/>
        </p:nvSpPr>
        <p:spPr bwMode="auto">
          <a:xfrm rot="16200000">
            <a:off x="3044814" y="2867954"/>
            <a:ext cx="246062" cy="1944217"/>
          </a:xfrm>
          <a:prstGeom prst="leftBrace">
            <a:avLst>
              <a:gd name="adj1" fmla="val 54355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8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788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7788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7788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8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7788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788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788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1250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28625" y="428625"/>
                <a:ext cx="8229600" cy="590391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>
                            <a:solidFill>
                              <a:srgbClr val="000000"/>
                            </a:solidFill>
                            <a:latin typeface="Cambria Math"/>
                          </a:rPr>
                          <m:t>𝐀</m:t>
                        </m:r>
                      </m:e>
                      <m:sup>
                        <m:r>
                          <a:rPr lang="en-US" altLang="zh-CN" b="1">
                            <a:solidFill>
                              <a:srgbClr val="000000"/>
                            </a:solidFill>
                            <a:latin typeface="Cambria Math"/>
                          </a:rPr>
                          <m:t>𝐓</m:t>
                        </m:r>
                      </m:sup>
                    </m:sSup>
                    <m:r>
                      <a:rPr lang="en-US" altLang="zh-CN" b="1">
                        <a:solidFill>
                          <a:srgbClr val="000000"/>
                        </a:solidFill>
                        <a:latin typeface="Cambria Math"/>
                      </a:rPr>
                      <m:t>𝐏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的列向量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zh-CN" b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𝐓</m:t>
                            </m:r>
                          </m:sup>
                        </m:sSup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zh-CN" b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𝐓</m:t>
                            </m:r>
                          </m:sup>
                        </m:sSup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zh-CN" b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𝐓</m:t>
                            </m:r>
                          </m:sup>
                        </m:sSup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  <m:sSup>
                      <m:sSupPr>
                        <m:ctrlPr>
                          <a:rPr lang="en-US" altLang="zh-CN" b="1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∈</m:t>
                        </m:r>
                        <m:r>
                          <a:rPr lang="en-US" altLang="zh-CN" b="1">
                            <a:latin typeface="Cambria Math"/>
                            <a:cs typeface="Times New Roman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>
                            <a:latin typeface="Cambria Math"/>
                            <a:cs typeface="Times New Roman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b="1" baseline="-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两两正交</a:t>
                </a:r>
                <a:r>
                  <a:rPr lang="en-US" altLang="zh-CN" b="1" dirty="0" smtClean="0">
                    <a:latin typeface="Times New Roman" pitchFamily="18" charset="0"/>
                  </a:rPr>
                  <a:t>, </a:t>
                </a:r>
                <a:r>
                  <a:rPr lang="zh-CN" altLang="en-US" b="1" dirty="0" smtClean="0">
                    <a:latin typeface="Times New Roman" pitchFamily="18" charset="0"/>
                  </a:rPr>
                  <a:t> 且长度分别为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            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𝛌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rad>
                    <m:r>
                      <a:rPr lang="en-US" altLang="zh-CN" b="1" i="1" smtClean="0">
                        <a:latin typeface="Cambria Math"/>
                      </a:rPr>
                      <m:t> , </m:t>
                    </m:r>
                    <m:rad>
                      <m:radPr>
                        <m:degHide m:val="on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b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𝛌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rad>
                    <m:r>
                      <a:rPr lang="en-US" altLang="zh-CN" b="1" i="1" smtClean="0">
                        <a:latin typeface="Cambria Math"/>
                      </a:rPr>
                      <m:t> , ⋯, </m:t>
                    </m:r>
                    <m:rad>
                      <m:radPr>
                        <m:degHide m:val="on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b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𝛌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𝒓</m:t>
                            </m:r>
                          </m:sub>
                        </m:sSub>
                      </m:e>
                    </m:rad>
                    <m:r>
                      <a:rPr lang="en-US" altLang="zh-CN" b="1" i="1" smtClean="0">
                        <a:latin typeface="Cambria Math"/>
                      </a:rPr>
                      <m:t> , 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 , ⋯, 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altLang="zh-CN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8125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28625" y="428625"/>
                <a:ext cx="8229600" cy="5903913"/>
              </a:xfrm>
              <a:blipFill rotWithShape="1">
                <a:blip r:embed="rId3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82960" y="404664"/>
                <a:ext cx="8672181" cy="2023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𝐀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p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𝐏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altLang="zh-CN" b="1" i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altLang="zh-CN" b="1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𝐏</m:t>
                          </m:r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p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𝐏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60" y="404664"/>
                <a:ext cx="8672181" cy="20235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1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1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1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78882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28625" y="428625"/>
                <a:ext cx="8229600" cy="590391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令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zh-CN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𝐓</m:t>
                            </m:r>
                          </m:sup>
                        </m:sSup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  <a:cs typeface="Times New Roman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e>
                    </m:rad>
                    <m:sSub>
                      <m:sSubPr>
                        <m:ctrlP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zh-CN" altLang="en-US">
                            <a:latin typeface="Cambria Math"/>
                            <a:cs typeface="Times New Roman" pitchFamily="18" charset="0"/>
                          </a:rPr>
                          <m:t>𝛄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cs typeface="Times New Roman" pitchFamily="18" charset="0"/>
                      </a:rPr>
                      <m:t>  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,  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𝒊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𝟏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,⋯,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𝒓</m:t>
                    </m:r>
                    <m:r>
                      <a:rPr lang="en-US" altLang="zh-CN" b="1" i="1">
                        <a:latin typeface="Cambria Math"/>
                        <a:cs typeface="Times New Roman" pitchFamily="18" charset="0"/>
                      </a:rPr>
                      <m:t> ;</m:t>
                    </m:r>
                  </m:oMath>
                </a14:m>
                <a:endParaRPr lang="en-US" altLang="zh-CN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 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  <a:cs typeface="Times New Roman" pitchFamily="18" charset="0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cs typeface="Times New Roman" pitchFamily="18" charset="0"/>
                      </a:rPr>
                      <m:t> ,⋯,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  <a:cs typeface="Times New Roman" pitchFamily="18" charset="0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cs typeface="Times New Roman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 可扩充成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cs typeface="Times New Roman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  <a:cs typeface="Times New Roman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的标准正交基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  <a:cs typeface="Times New Roman" pitchFamily="18" charset="0"/>
                          </a:rPr>
                          <m:t>𝛄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  <a:cs typeface="Times New Roman" pitchFamily="18" charset="0"/>
                      </a:rPr>
                      <m:t> ,⋯,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  <a:cs typeface="Times New Roman" pitchFamily="18" charset="0"/>
                          </a:rPr>
                          <m:t>𝛄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  <a:cs typeface="Times New Roman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b="1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b="1" i="1">
                        <a:latin typeface="Cambria Math"/>
                        <a:cs typeface="Times New Roman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  <a:cs typeface="Times New Roman" pitchFamily="18" charset="0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cs typeface="Times New Roman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 .</a:t>
                </a:r>
                <a:endParaRPr lang="en-US" altLang="zh-CN" b="1" baseline="-30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于是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>
                            <a:solidFill>
                              <a:srgbClr val="000000"/>
                            </a:solidFill>
                            <a:latin typeface="Cambria Math"/>
                          </a:rPr>
                          <m:t>𝐀</m:t>
                        </m:r>
                      </m:e>
                      <m:sup>
                        <m:r>
                          <a:rPr lang="en-US" altLang="zh-CN" b="1">
                            <a:solidFill>
                              <a:srgbClr val="000000"/>
                            </a:solidFill>
                            <a:latin typeface="Cambria Math"/>
                          </a:rPr>
                          <m:t>𝐓</m:t>
                        </m:r>
                      </m:sup>
                    </m:sSup>
                    <m:r>
                      <a:rPr lang="en-US" altLang="zh-CN" b="1">
                        <a:solidFill>
                          <a:srgbClr val="000000"/>
                        </a:solidFill>
                        <a:latin typeface="Cambria Math"/>
                      </a:rPr>
                      <m:t>𝐏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b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𝐀</m:t>
                                </m:r>
                              </m:e>
                              <m:sup>
                                <m:r>
                                  <a:rPr lang="en-US" altLang="zh-CN" b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⋯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𝐀</m:t>
                                </m:r>
                              </m:e>
                              <m:sup>
                                <m:r>
                                  <a:rPr lang="en-US" altLang="zh-CN" b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zh-CN" altLang="en-US" b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𝛃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𝒓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⋯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US" altLang="zh-CN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                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    </a:t>
                </a:r>
              </a:p>
            </p:txBody>
          </p:sp>
        </mc:Choice>
        <mc:Fallback xmlns="">
          <p:sp>
            <p:nvSpPr>
              <p:cNvPr id="677888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28625" y="428625"/>
                <a:ext cx="8229600" cy="5903913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85203" y="5877272"/>
                <a:ext cx="2952750" cy="5847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0" lang="zh-CN" altLang="en-US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正交矩阵 </a:t>
                </a:r>
                <a14:m>
                  <m:oMath xmlns:m="http://schemas.openxmlformats.org/officeDocument/2006/math">
                    <m:r>
                      <a:rPr kumimoji="0" lang="en-US" altLang="zh-CN" b="1" i="1" kern="0" dirty="0">
                        <a:solidFill>
                          <a:srgbClr val="000000"/>
                        </a:solidFill>
                        <a:latin typeface="Cambria Math"/>
                        <a:ea typeface="宋体"/>
                      </a:rPr>
                      <m:t>𝐐</m:t>
                    </m:r>
                  </m:oMath>
                </a14:m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203" y="5877272"/>
                <a:ext cx="2952750" cy="584775"/>
              </a:xfrm>
              <a:prstGeom prst="rect">
                <a:avLst/>
              </a:prstGeom>
              <a:blipFill rotWithShape="1">
                <a:blip r:embed="rId3"/>
                <a:stretch>
                  <a:fillRect t="-218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7"/>
          <p:cNvSpPr>
            <a:spLocks/>
          </p:cNvSpPr>
          <p:nvPr/>
        </p:nvSpPr>
        <p:spPr bwMode="auto">
          <a:xfrm rot="16200000">
            <a:off x="3153185" y="4385233"/>
            <a:ext cx="246062" cy="2448396"/>
          </a:xfrm>
          <a:prstGeom prst="leftBrace">
            <a:avLst>
              <a:gd name="adj1" fmla="val 54355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73784" y="4786879"/>
                <a:ext cx="35005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cs typeface="Times New Roman" pitchFamily="18" charset="0"/>
                          </a:rPr>
                          <m:t>=[ </m:t>
                        </m:r>
                        <m:r>
                          <a:rPr lang="zh-CN" altLang="en-US">
                            <a:latin typeface="Cambria Math"/>
                            <a:cs typeface="Times New Roman" pitchFamily="18" charset="0"/>
                          </a:rPr>
                          <m:t>𝛄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⋯</m:t>
                    </m:r>
                    <m:r>
                      <a:rPr lang="en-US" altLang="zh-CN" b="1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  <a:cs typeface="Times New Roman" pitchFamily="18" charset="0"/>
                          </a:rPr>
                          <m:t>𝛄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⋯</m:t>
                    </m:r>
                    <m:r>
                      <a:rPr lang="en-US" altLang="zh-CN" b="1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  <a:cs typeface="Times New Roman" pitchFamily="18" charset="0"/>
                          </a:rPr>
                          <m:t>𝛄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cs typeface="Times New Roman" pitchFamily="18" charset="0"/>
                      </a:rPr>
                      <m:t>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784" y="4786879"/>
                <a:ext cx="3500510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636720" y="4071541"/>
                <a:ext cx="4302460" cy="2259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𝛌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𝛌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𝒓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20" y="4071541"/>
                <a:ext cx="4302460" cy="22591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76056" y="5888825"/>
                <a:ext cx="2952327" cy="5936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n×</a:t>
                </a:r>
                <a:r>
                  <a:rPr lang="en-US" altLang="zh-CN" dirty="0" err="1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m</a:t>
                </a:r>
                <a:r>
                  <a:rPr lang="en-US" altLang="zh-CN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cs typeface="Times New Roman" pitchFamily="18" charset="0"/>
                          </a:rPr>
                          <m:t>𝐒</m:t>
                        </m:r>
                      </m:e>
                      <m:sup>
                        <m:r>
                          <a:rPr lang="en-US" altLang="zh-CN" b="1" i="0" smtClean="0">
                            <a:latin typeface="Cambria Math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5888825"/>
                <a:ext cx="2952327" cy="593624"/>
              </a:xfrm>
              <a:prstGeom prst="rect">
                <a:avLst/>
              </a:prstGeom>
              <a:blipFill rotWithShape="1">
                <a:blip r:embed="rId6"/>
                <a:stretch>
                  <a:fillRect t="-20619" b="-31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8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788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788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788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" grpId="0"/>
      <p:bldP spid="4" grpId="0"/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620713"/>
                <a:ext cx="8229600" cy="5505450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于是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>
                            <a:solidFill>
                              <a:srgbClr val="000000"/>
                            </a:solidFill>
                            <a:latin typeface="Cambria Math"/>
                          </a:rPr>
                          <m:t>𝐀</m:t>
                        </m:r>
                      </m:e>
                      <m:sup>
                        <m:r>
                          <a:rPr lang="en-US" altLang="zh-CN" b="1">
                            <a:solidFill>
                              <a:srgbClr val="000000"/>
                            </a:solidFill>
                            <a:latin typeface="Cambria Math"/>
                          </a:rPr>
                          <m:t>𝐓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</a:rPr>
                      <m:t>𝐐</m:t>
                    </m:r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𝐒</m:t>
                        </m:r>
                      </m:e>
                      <m:sup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𝐏</m:t>
                        </m:r>
                      </m:e>
                      <m:sup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,   </a:t>
                </a:r>
                <a:r>
                  <a:rPr lang="zh-CN" altLang="en-US" b="1" dirty="0" smtClean="0">
                    <a:latin typeface="Times New Roman" pitchFamily="18" charset="0"/>
                  </a:rPr>
                  <a:t>即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/>
                        </a:rPr>
                        <m:t>𝐀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/>
                        </a:rPr>
                        <m:t> =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𝐏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𝐒</m:t>
                      </m:r>
                      <m:r>
                        <a:rPr lang="en-US" altLang="zh-CN" b="1" i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𝐐</m:t>
                          </m:r>
                        </m:e>
                        <m:sup>
                          <m:r>
                            <a:rPr lang="en-US" altLang="zh-CN" b="1" i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zh-CN" altLang="en-US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endParaRPr lang="en-US" altLang="zh-CN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8329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620713"/>
                <a:ext cx="8229600" cy="5505450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19095" y="2276872"/>
                <a:ext cx="8477642" cy="225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𝛌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𝛌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𝒓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1" i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𝛄</m:t>
                                        </m:r>
                                      </m:e>
                                      <m:sub>
                                        <m:r>
                                          <a:rPr lang="en-US" altLang="zh-CN" b="1" i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𝛄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𝛄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5" y="2276872"/>
                <a:ext cx="8477642" cy="22591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23528" y="4797150"/>
                <a:ext cx="8477642" cy="688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  <a:cs typeface="Times New Roman" pitchFamily="18" charset="0"/>
                                </a:rPr>
                                <m:t>𝛄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/>
                                  <a:cs typeface="Times New Roman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  <a:cs typeface="Times New Roman" pitchFamily="18" charset="0"/>
                                </a:rPr>
                                <m:t>𝛄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  <a:cs typeface="Times New Roman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</a:rPr>
                        <m:t>+⋯+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𝒓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  <a:cs typeface="Times New Roman" pitchFamily="18" charset="0"/>
                                </a:rPr>
                                <m:t>𝛄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  <a:cs typeface="Times New Roman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  <m:sup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797150"/>
                <a:ext cx="8477642" cy="6887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79512" y="5850378"/>
                <a:ext cx="5641739" cy="6777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𝛃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/>
                                      <a:cs typeface="Times New Roman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⋯+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cs typeface="Times New Roman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𝐓</m:t>
                              </m:r>
                            </m:sup>
                          </m:sSup>
                        </m:e>
                      </m:d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𝐀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850378"/>
                <a:ext cx="5641739" cy="6777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451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证：设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一个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维线性子空间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的一组标准正交基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记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 = [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 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] ,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则有 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 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 = </a:t>
            </a:r>
            <a:r>
              <a:rPr lang="en-US" altLang="zh-CN" b="1" dirty="0" err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且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在子空间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V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上的正交投影为</a:t>
            </a:r>
            <a:endParaRPr lang="en-US" altLang="zh-CN" b="1" dirty="0" smtClean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  <a:sym typeface="Symbol" pitchFamily="18" charset="2"/>
              </a:rPr>
              <a:t>       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(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, 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) 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Euclid Math One" pitchFamily="18" charset="2"/>
              </a:rPr>
              <a:t> + … +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(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, 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) 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   = ( 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Euclid Math One" pitchFamily="18" charset="2"/>
              </a:rPr>
              <a:t>+ … +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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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="1" baseline="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)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= B B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endParaRPr lang="el-GR" altLang="zh-CN" b="1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5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5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5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86050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476250"/>
                <a:ext cx="8229600" cy="5905500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这里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≥⋯≥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𝒓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是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/>
                      </a:rPr>
                      <m:t>𝐀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/>
                          </a:rPr>
                          <m:t>𝐀</m:t>
                        </m:r>
                      </m:e>
                      <m:sup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/>
                          </a:rPr>
                          <m:t>𝐓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(</a:t>
                </a:r>
                <a:r>
                  <a:rPr lang="zh-CN" altLang="en-US" b="1" dirty="0" smtClean="0">
                    <a:latin typeface="+mn-ea"/>
                  </a:rPr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/>
                          </a:rPr>
                          <m:t>𝐀</m:t>
                        </m:r>
                      </m:e>
                      <m:sup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/>
                          </a:rPr>
                          <m:t>𝐓</m:t>
                        </m:r>
                      </m:sup>
                    </m:sSup>
                    <m:r>
                      <a:rPr lang="en-US" altLang="zh-CN">
                        <a:solidFill>
                          <a:srgbClr val="000000"/>
                        </a:solidFill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)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的</a:t>
                </a:r>
                <a:endParaRPr lang="en-US" altLang="zh-CN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 正特征值</a:t>
                </a: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其平方根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又称为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的奇异值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排在后面的奇异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值通常会非常接近 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0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.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省略这些小值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,  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会得到在</a:t>
                </a:r>
                <a:r>
                  <a:rPr lang="zh-CN" altLang="en-US" b="1" dirty="0" smtClean="0"/>
                  <a:t>秩 </a:t>
                </a:r>
                <a:r>
                  <a:rPr lang="en-US" altLang="zh-CN" b="1" i="1" dirty="0" smtClean="0">
                    <a:latin typeface="Times New Roman" pitchFamily="18" charset="0"/>
                  </a:rPr>
                  <a:t>k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限制下矩阵</a:t>
                </a:r>
                <a:endParaRPr lang="en-US" altLang="zh-CN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的最佳逼近 </a:t>
                </a:r>
                <a:r>
                  <a:rPr lang="en-US" altLang="zh-CN" b="1" dirty="0" smtClean="0"/>
                  <a:t>( </a:t>
                </a:r>
                <a:r>
                  <a:rPr lang="zh-CN" altLang="en-US" b="1" dirty="0" smtClean="0"/>
                  <a:t>元素差的平方和最小 </a:t>
                </a:r>
                <a:r>
                  <a:rPr lang="en-US" altLang="zh-CN" b="1" dirty="0" smtClean="0"/>
                  <a:t>) </a:t>
                </a:r>
                <a:r>
                  <a:rPr lang="en-US" altLang="zh-CN" b="1" dirty="0" smtClean="0">
                    <a:latin typeface="Times New Roman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78605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476250"/>
                <a:ext cx="8229600" cy="5905500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00307" y="5013176"/>
                <a:ext cx="8477642" cy="688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a:rPr lang="zh-CN" altLang="en-US">
                                  <a:latin typeface="Cambria Math"/>
                                  <a:cs typeface="Times New Roman" pitchFamily="18" charset="0"/>
                                </a:rPr>
                                <m:t>𝛄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/>
                                  <a:cs typeface="Times New Roman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</a:rPr>
                        <m:t>+⋯+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  <a:cs typeface="Times New Roman" pitchFamily="18" charset="0"/>
                                </a:rPr>
                                <m:t>𝛄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  <a:cs typeface="Times New Roman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  <m:sup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  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𝐀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7" y="5013176"/>
                <a:ext cx="8477642" cy="6887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图像压缩实验</a:t>
            </a:r>
          </a:p>
        </p:txBody>
      </p:sp>
      <p:sp>
        <p:nvSpPr>
          <p:cNvPr id="185347" name="Rectangle 3" descr="花束"/>
          <p:cNvSpPr>
            <a:spLocks noChangeArrowheads="1"/>
          </p:cNvSpPr>
          <p:nvPr/>
        </p:nvSpPr>
        <p:spPr bwMode="auto">
          <a:xfrm>
            <a:off x="1547813" y="5949950"/>
            <a:ext cx="59769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A :  440 </a:t>
            </a:r>
            <a:r>
              <a:rPr kumimoji="0" lang="en-US" altLang="zh-CN" sz="360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</a:t>
            </a:r>
            <a:r>
              <a:rPr kumimoji="0" lang="en-US" altLang="zh-CN" sz="3600">
                <a:solidFill>
                  <a:srgbClr val="000000"/>
                </a:solidFill>
                <a:latin typeface="French Script MT" pitchFamily="66" charset="0"/>
              </a:rPr>
              <a:t>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640 </a:t>
            </a:r>
            <a:r>
              <a:rPr kumimoji="0" lang="zh-CN" altLang="en-US">
                <a:solidFill>
                  <a:srgbClr val="000000"/>
                </a:solidFill>
                <a:latin typeface="French Script MT" pitchFamily="66" charset="0"/>
              </a:rPr>
              <a:t>灰度矩阵 </a:t>
            </a:r>
          </a:p>
        </p:txBody>
      </p:sp>
      <p:pic>
        <p:nvPicPr>
          <p:cNvPr id="185348" name="Picture 4" descr="花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t="5705" r="9871" b="11412"/>
          <a:stretch>
            <a:fillRect/>
          </a:stretch>
        </p:blipFill>
        <p:spPr bwMode="auto">
          <a:xfrm>
            <a:off x="1476375" y="1557338"/>
            <a:ext cx="6108700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秩</a:t>
            </a:r>
            <a:r>
              <a:rPr lang="zh-CN" altLang="en-US" smtClean="0"/>
              <a:t> </a:t>
            </a:r>
            <a:r>
              <a:rPr lang="en-US" altLang="zh-CN" smtClean="0"/>
              <a:t>K=10 </a:t>
            </a:r>
            <a:r>
              <a:rPr lang="zh-CN" altLang="en-US" b="1" smtClean="0"/>
              <a:t>逼近</a:t>
            </a:r>
          </a:p>
        </p:txBody>
      </p:sp>
      <p:pic>
        <p:nvPicPr>
          <p:cNvPr id="186371" name="Picture 3" descr="花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t="5705" r="9871" b="11412"/>
          <a:stretch>
            <a:fillRect/>
          </a:stretch>
        </p:blipFill>
        <p:spPr bwMode="auto">
          <a:xfrm>
            <a:off x="1476375" y="1555750"/>
            <a:ext cx="6110288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2" name="Rectangle 4" descr="花束"/>
          <p:cNvSpPr>
            <a:spLocks noChangeArrowheads="1"/>
          </p:cNvSpPr>
          <p:nvPr/>
        </p:nvSpPr>
        <p:spPr bwMode="auto">
          <a:xfrm>
            <a:off x="1763713" y="6021388"/>
            <a:ext cx="56880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l-GR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</a:t>
            </a:r>
            <a:r>
              <a:rPr kumimoji="0" lang="el-GR" altLang="zh-CN" baseline="-30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l-GR" altLang="zh-CN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dirty="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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dirty="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 </a:t>
            </a:r>
            <a:r>
              <a:rPr kumimoji="0" lang="el-GR" altLang="zh-CN" baseline="-30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sz="36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i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… +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l-GR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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10  </a:t>
            </a:r>
            <a:r>
              <a:rPr kumimoji="0" lang="en-US" altLang="zh-CN" dirty="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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10  </a:t>
            </a:r>
            <a:r>
              <a:rPr kumimoji="0" lang="en-US" altLang="zh-CN" dirty="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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10</a:t>
            </a:r>
            <a:r>
              <a:rPr kumimoji="0" lang="en-US" altLang="zh-CN" sz="36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秩</a:t>
            </a:r>
            <a:r>
              <a:rPr lang="zh-CN" altLang="en-US" smtClean="0"/>
              <a:t> </a:t>
            </a:r>
            <a:r>
              <a:rPr lang="en-US" altLang="zh-CN" smtClean="0"/>
              <a:t>K=30 </a:t>
            </a:r>
            <a:r>
              <a:rPr lang="zh-CN" altLang="en-US" b="1" smtClean="0"/>
              <a:t>逼近</a:t>
            </a:r>
          </a:p>
        </p:txBody>
      </p:sp>
      <p:pic>
        <p:nvPicPr>
          <p:cNvPr id="187395" name="Picture 3" descr="花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t="5705" r="9871" b="11412"/>
          <a:stretch>
            <a:fillRect/>
          </a:stretch>
        </p:blipFill>
        <p:spPr bwMode="auto">
          <a:xfrm>
            <a:off x="1476375" y="1557338"/>
            <a:ext cx="6110288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6" name="Rectangle 4" descr="花束"/>
          <p:cNvSpPr>
            <a:spLocks noChangeArrowheads="1"/>
          </p:cNvSpPr>
          <p:nvPr/>
        </p:nvSpPr>
        <p:spPr bwMode="auto">
          <a:xfrm>
            <a:off x="1763713" y="6021388"/>
            <a:ext cx="56880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l-GR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</a:t>
            </a:r>
            <a:r>
              <a:rPr kumimoji="0" lang="el-GR" altLang="zh-CN" baseline="-30000" dirty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dirty="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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dirty="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 </a:t>
            </a:r>
            <a:r>
              <a:rPr kumimoji="0" lang="el-GR" altLang="zh-CN" baseline="-30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sz="36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i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…+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l-GR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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30  </a:t>
            </a:r>
            <a:r>
              <a:rPr kumimoji="0" lang="en-US" altLang="zh-CN" dirty="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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30  </a:t>
            </a:r>
            <a:r>
              <a:rPr kumimoji="0" lang="en-US" altLang="zh-CN" dirty="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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30</a:t>
            </a:r>
            <a:r>
              <a:rPr kumimoji="0" lang="en-US" altLang="zh-CN" sz="36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秩</a:t>
            </a:r>
            <a:r>
              <a:rPr lang="zh-CN" altLang="en-US" smtClean="0"/>
              <a:t> </a:t>
            </a:r>
            <a:r>
              <a:rPr lang="en-US" altLang="zh-CN" smtClean="0"/>
              <a:t>K=50 </a:t>
            </a:r>
            <a:r>
              <a:rPr lang="zh-CN" altLang="en-US" b="1" smtClean="0"/>
              <a:t>逼近</a:t>
            </a:r>
          </a:p>
        </p:txBody>
      </p:sp>
      <p:pic>
        <p:nvPicPr>
          <p:cNvPr id="188419" name="Picture 3" descr="花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t="5705" r="9871" b="11412"/>
          <a:stretch>
            <a:fillRect/>
          </a:stretch>
        </p:blipFill>
        <p:spPr bwMode="auto">
          <a:xfrm>
            <a:off x="1476375" y="1557338"/>
            <a:ext cx="6110288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20" name="Rectangle 4" descr="花束"/>
          <p:cNvSpPr>
            <a:spLocks noChangeArrowheads="1"/>
          </p:cNvSpPr>
          <p:nvPr/>
        </p:nvSpPr>
        <p:spPr bwMode="auto">
          <a:xfrm>
            <a:off x="1763713" y="6021388"/>
            <a:ext cx="56880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l-GR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</a:t>
            </a:r>
            <a:r>
              <a:rPr kumimoji="0" lang="el-GR" altLang="zh-CN" baseline="-3000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l-GR" altLang="zh-CN" baseline="-300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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 </a:t>
            </a:r>
            <a:r>
              <a:rPr kumimoji="0" lang="el-GR" altLang="zh-CN" baseline="-3000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…+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l-GR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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50  </a:t>
            </a:r>
            <a:r>
              <a:rPr kumimoji="0" lang="en-US" altLang="zh-CN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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50  </a:t>
            </a:r>
            <a:r>
              <a:rPr kumimoji="0" lang="en-US" altLang="zh-CN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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50</a:t>
            </a:r>
            <a:r>
              <a:rPr kumimoji="0" lang="en-US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秩</a:t>
            </a:r>
            <a:r>
              <a:rPr lang="zh-CN" altLang="en-US" smtClean="0"/>
              <a:t> </a:t>
            </a:r>
            <a:r>
              <a:rPr lang="en-US" altLang="zh-CN" smtClean="0"/>
              <a:t>K=100 </a:t>
            </a:r>
            <a:r>
              <a:rPr lang="zh-CN" altLang="en-US" b="1" smtClean="0"/>
              <a:t>逼近</a:t>
            </a:r>
          </a:p>
        </p:txBody>
      </p:sp>
      <p:pic>
        <p:nvPicPr>
          <p:cNvPr id="189443" name="Picture 3" descr="花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t="5705" r="9871" b="11412"/>
          <a:stretch>
            <a:fillRect/>
          </a:stretch>
        </p:blipFill>
        <p:spPr bwMode="auto">
          <a:xfrm>
            <a:off x="1476375" y="1557338"/>
            <a:ext cx="6110288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4" name="Rectangle 4" descr="花束"/>
          <p:cNvSpPr>
            <a:spLocks noChangeArrowheads="1"/>
          </p:cNvSpPr>
          <p:nvPr/>
        </p:nvSpPr>
        <p:spPr bwMode="auto">
          <a:xfrm>
            <a:off x="1763713" y="6021388"/>
            <a:ext cx="6121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l-GR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</a:t>
            </a:r>
            <a:r>
              <a:rPr kumimoji="0" lang="el-GR" altLang="zh-CN" baseline="-3000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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 </a:t>
            </a:r>
            <a:r>
              <a:rPr kumimoji="0" lang="el-GR" altLang="zh-CN" baseline="-3000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…+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l-GR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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100  </a:t>
            </a:r>
            <a:r>
              <a:rPr kumimoji="0" lang="en-US" altLang="zh-CN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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100  </a:t>
            </a:r>
            <a:r>
              <a:rPr kumimoji="0" lang="en-US" altLang="zh-CN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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100</a:t>
            </a:r>
            <a:r>
              <a:rPr kumimoji="0" lang="en-US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5586" name="Oval 2"/>
          <p:cNvSpPr>
            <a:spLocks noChangeArrowheads="1"/>
          </p:cNvSpPr>
          <p:nvPr/>
        </p:nvSpPr>
        <p:spPr bwMode="auto">
          <a:xfrm>
            <a:off x="1258888" y="3789363"/>
            <a:ext cx="1776412" cy="1778000"/>
          </a:xfrm>
          <a:prstGeom prst="ellipse">
            <a:avLst/>
          </a:prstGeom>
          <a:solidFill>
            <a:srgbClr val="FFCC00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91491" name="Line 3"/>
          <p:cNvSpPr>
            <a:spLocks noChangeShapeType="1"/>
          </p:cNvSpPr>
          <p:nvPr/>
        </p:nvSpPr>
        <p:spPr bwMode="auto">
          <a:xfrm flipV="1">
            <a:off x="827088" y="4724400"/>
            <a:ext cx="273685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1492" name="Line 4"/>
          <p:cNvSpPr>
            <a:spLocks noChangeShapeType="1"/>
          </p:cNvSpPr>
          <p:nvPr/>
        </p:nvSpPr>
        <p:spPr bwMode="auto">
          <a:xfrm>
            <a:off x="5795963" y="4724400"/>
            <a:ext cx="2808287" cy="1588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1493" name="Line 5"/>
          <p:cNvSpPr>
            <a:spLocks noChangeShapeType="1"/>
          </p:cNvSpPr>
          <p:nvPr/>
        </p:nvSpPr>
        <p:spPr bwMode="auto">
          <a:xfrm flipH="1">
            <a:off x="2124075" y="3357563"/>
            <a:ext cx="0" cy="237648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1914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119380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5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455428">
            <a:off x="6443663" y="620713"/>
            <a:ext cx="2405062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6" name="Freeform 8"/>
          <p:cNvSpPr>
            <a:spLocks/>
          </p:cNvSpPr>
          <p:nvPr/>
        </p:nvSpPr>
        <p:spPr bwMode="auto">
          <a:xfrm rot="212786">
            <a:off x="2484438" y="1125538"/>
            <a:ext cx="3887787" cy="358775"/>
          </a:xfrm>
          <a:custGeom>
            <a:avLst/>
            <a:gdLst>
              <a:gd name="T0" fmla="*/ 0 w 2449"/>
              <a:gd name="T1" fmla="*/ 2147483647 h 506"/>
              <a:gd name="T2" fmla="*/ 2147483647 w 2449"/>
              <a:gd name="T3" fmla="*/ 2147483647 h 506"/>
              <a:gd name="T4" fmla="*/ 2147483647 w 2449"/>
              <a:gd name="T5" fmla="*/ 2147483647 h 506"/>
              <a:gd name="T6" fmla="*/ 0 60000 65536"/>
              <a:gd name="T7" fmla="*/ 0 60000 65536"/>
              <a:gd name="T8" fmla="*/ 0 60000 65536"/>
              <a:gd name="T9" fmla="*/ 0 w 2449"/>
              <a:gd name="T10" fmla="*/ 0 h 506"/>
              <a:gd name="T11" fmla="*/ 2449 w 2449"/>
              <a:gd name="T12" fmla="*/ 506 h 5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49" h="506">
                <a:moveTo>
                  <a:pt x="0" y="506"/>
                </a:moveTo>
                <a:cubicBezTo>
                  <a:pt x="385" y="306"/>
                  <a:pt x="771" y="106"/>
                  <a:pt x="1179" y="53"/>
                </a:cubicBezTo>
                <a:cubicBezTo>
                  <a:pt x="1587" y="0"/>
                  <a:pt x="2018" y="94"/>
                  <a:pt x="2449" y="189"/>
                </a:cubicBezTo>
              </a:path>
            </a:pathLst>
          </a:cu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7235594" name="Line 10"/>
          <p:cNvSpPr>
            <a:spLocks noChangeShapeType="1"/>
          </p:cNvSpPr>
          <p:nvPr/>
        </p:nvSpPr>
        <p:spPr bwMode="auto">
          <a:xfrm flipH="1" flipV="1">
            <a:off x="1908175" y="3789363"/>
            <a:ext cx="215900" cy="935037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35595" name="Line 11"/>
          <p:cNvSpPr>
            <a:spLocks noChangeShapeType="1"/>
          </p:cNvSpPr>
          <p:nvPr/>
        </p:nvSpPr>
        <p:spPr bwMode="auto">
          <a:xfrm flipV="1">
            <a:off x="2124075" y="4508500"/>
            <a:ext cx="863600" cy="2159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1500" name="Object 12"/>
          <p:cNvGraphicFramePr>
            <a:graphicFrameLocks noChangeAspect="1"/>
          </p:cNvGraphicFramePr>
          <p:nvPr/>
        </p:nvGraphicFramePr>
        <p:xfrm>
          <a:off x="3348038" y="260350"/>
          <a:ext cx="20574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88" name="公式" r:id="rId4" imgW="672808" imgH="203112" progId="Equation.3">
                  <p:embed/>
                </p:oleObj>
              </mc:Choice>
              <mc:Fallback>
                <p:oleObj name="公式" r:id="rId4" imgW="672808" imgH="2031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60350"/>
                        <a:ext cx="205740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35597" name="Object 13"/>
          <p:cNvGraphicFramePr>
            <a:graphicFrameLocks noChangeAspect="1"/>
          </p:cNvGraphicFramePr>
          <p:nvPr/>
        </p:nvGraphicFramePr>
        <p:xfrm>
          <a:off x="3059113" y="4005263"/>
          <a:ext cx="50958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89" name="公式" r:id="rId6" imgW="177569" imgH="215619" progId="Equation.3">
                  <p:embed/>
                </p:oleObj>
              </mc:Choice>
              <mc:Fallback>
                <p:oleObj name="公式" r:id="rId6" imgW="177569" imgH="21561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005263"/>
                        <a:ext cx="509587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35598" name="Object 14"/>
          <p:cNvGraphicFramePr>
            <a:graphicFrameLocks noChangeAspect="1"/>
          </p:cNvGraphicFramePr>
          <p:nvPr/>
        </p:nvGraphicFramePr>
        <p:xfrm>
          <a:off x="1476375" y="3213100"/>
          <a:ext cx="5445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90" name="公式" r:id="rId8" imgW="190335" imgH="215713" progId="Equation.3">
                  <p:embed/>
                </p:oleObj>
              </mc:Choice>
              <mc:Fallback>
                <p:oleObj name="公式" r:id="rId8" imgW="190335" imgH="21571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213100"/>
                        <a:ext cx="544513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03" name="Line 15"/>
          <p:cNvSpPr>
            <a:spLocks noChangeShapeType="1"/>
          </p:cNvSpPr>
          <p:nvPr/>
        </p:nvSpPr>
        <p:spPr bwMode="auto">
          <a:xfrm flipH="1">
            <a:off x="7164388" y="3357563"/>
            <a:ext cx="0" cy="266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7235600" name="Object 16"/>
          <p:cNvGraphicFramePr>
            <a:graphicFrameLocks noChangeAspect="1"/>
          </p:cNvGraphicFramePr>
          <p:nvPr/>
        </p:nvGraphicFramePr>
        <p:xfrm>
          <a:off x="2195513" y="2205038"/>
          <a:ext cx="506730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91" name="公式" r:id="rId10" imgW="1777229" imgH="482391" progId="Equation.3">
                  <p:embed/>
                </p:oleObj>
              </mc:Choice>
              <mc:Fallback>
                <p:oleObj name="公式" r:id="rId10" imgW="1777229" imgH="48239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205038"/>
                        <a:ext cx="5067300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35601" name="Line 17"/>
          <p:cNvSpPr>
            <a:spLocks noChangeShapeType="1"/>
          </p:cNvSpPr>
          <p:nvPr/>
        </p:nvSpPr>
        <p:spPr bwMode="auto">
          <a:xfrm>
            <a:off x="7164388" y="4724400"/>
            <a:ext cx="576262" cy="649288"/>
          </a:xfrm>
          <a:prstGeom prst="line">
            <a:avLst/>
          </a:prstGeom>
          <a:noFill/>
          <a:ln w="666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235602" name="Object 18"/>
          <p:cNvGraphicFramePr>
            <a:graphicFrameLocks noChangeAspect="1"/>
          </p:cNvGraphicFramePr>
          <p:nvPr/>
        </p:nvGraphicFramePr>
        <p:xfrm>
          <a:off x="7740650" y="5157788"/>
          <a:ext cx="4953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92" name="公式" r:id="rId12" imgW="164885" imgH="215619" progId="Equation.3">
                  <p:embed/>
                </p:oleObj>
              </mc:Choice>
              <mc:Fallback>
                <p:oleObj name="公式" r:id="rId12" imgW="164885" imgH="215619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5157788"/>
                        <a:ext cx="4953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35603" name="Line 19"/>
          <p:cNvSpPr>
            <a:spLocks noChangeShapeType="1"/>
          </p:cNvSpPr>
          <p:nvPr/>
        </p:nvSpPr>
        <p:spPr bwMode="auto">
          <a:xfrm flipV="1">
            <a:off x="7164388" y="4076700"/>
            <a:ext cx="647700" cy="647700"/>
          </a:xfrm>
          <a:prstGeom prst="line">
            <a:avLst/>
          </a:prstGeom>
          <a:noFill/>
          <a:ln w="666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235604" name="Object 20"/>
          <p:cNvGraphicFramePr>
            <a:graphicFrameLocks noChangeAspect="1"/>
          </p:cNvGraphicFramePr>
          <p:nvPr/>
        </p:nvGraphicFramePr>
        <p:xfrm>
          <a:off x="7740650" y="4076700"/>
          <a:ext cx="50958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93" name="公式" r:id="rId14" imgW="177569" imgH="215619" progId="Equation.3">
                  <p:embed/>
                </p:oleObj>
              </mc:Choice>
              <mc:Fallback>
                <p:oleObj name="公式" r:id="rId14" imgW="177569" imgH="21561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4076700"/>
                        <a:ext cx="509588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35605" name="Oval 21"/>
          <p:cNvSpPr>
            <a:spLocks noChangeArrowheads="1"/>
          </p:cNvSpPr>
          <p:nvPr/>
        </p:nvSpPr>
        <p:spPr bwMode="auto">
          <a:xfrm>
            <a:off x="6300788" y="3789363"/>
            <a:ext cx="1776412" cy="1778000"/>
          </a:xfrm>
          <a:prstGeom prst="ellipse">
            <a:avLst/>
          </a:prstGeom>
          <a:solidFill>
            <a:schemeClr val="bg1">
              <a:alpha val="0"/>
            </a:schemeClr>
          </a:solidFill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235606" name="Line 22"/>
          <p:cNvSpPr>
            <a:spLocks noChangeShapeType="1"/>
          </p:cNvSpPr>
          <p:nvPr/>
        </p:nvSpPr>
        <p:spPr bwMode="auto">
          <a:xfrm>
            <a:off x="7164388" y="4724400"/>
            <a:ext cx="503237" cy="57626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235607" name="Object 23"/>
          <p:cNvGraphicFramePr>
            <a:graphicFrameLocks noChangeAspect="1"/>
          </p:cNvGraphicFramePr>
          <p:nvPr/>
        </p:nvGraphicFramePr>
        <p:xfrm>
          <a:off x="6732588" y="4941888"/>
          <a:ext cx="8540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94" name="公式" r:id="rId16" imgW="304536" imgH="215713" progId="Equation.3">
                  <p:embed/>
                </p:oleObj>
              </mc:Choice>
              <mc:Fallback>
                <p:oleObj name="公式" r:id="rId16" imgW="304536" imgH="21571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941888"/>
                        <a:ext cx="8540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35608" name="Line 24"/>
          <p:cNvSpPr>
            <a:spLocks noChangeShapeType="1"/>
          </p:cNvSpPr>
          <p:nvPr/>
        </p:nvSpPr>
        <p:spPr bwMode="auto">
          <a:xfrm flipV="1">
            <a:off x="7165975" y="3716338"/>
            <a:ext cx="1006475" cy="10080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235609" name="Object 25"/>
          <p:cNvGraphicFramePr>
            <a:graphicFrameLocks noChangeAspect="1"/>
          </p:cNvGraphicFramePr>
          <p:nvPr/>
        </p:nvGraphicFramePr>
        <p:xfrm>
          <a:off x="7885113" y="3068638"/>
          <a:ext cx="8890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95" name="公式" r:id="rId18" imgW="317087" imgH="215619" progId="Equation.3">
                  <p:embed/>
                </p:oleObj>
              </mc:Choice>
              <mc:Fallback>
                <p:oleObj name="公式" r:id="rId18" imgW="317087" imgH="21561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3068638"/>
                        <a:ext cx="8890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35610" name="Oval 26"/>
          <p:cNvSpPr>
            <a:spLocks noChangeArrowheads="1"/>
          </p:cNvSpPr>
          <p:nvPr/>
        </p:nvSpPr>
        <p:spPr bwMode="auto">
          <a:xfrm rot="8159448">
            <a:off x="5795963" y="4005263"/>
            <a:ext cx="2808287" cy="1441450"/>
          </a:xfrm>
          <a:prstGeom prst="ellipse">
            <a:avLst/>
          </a:prstGeom>
          <a:solidFill>
            <a:srgbClr val="FFCC99">
              <a:alpha val="59999"/>
            </a:srgbClr>
          </a:solidFill>
          <a:ln w="47625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235611" name="Object 27"/>
          <p:cNvGraphicFramePr>
            <a:graphicFrameLocks noChangeAspect="1"/>
          </p:cNvGraphicFramePr>
          <p:nvPr/>
        </p:nvGraphicFramePr>
        <p:xfrm>
          <a:off x="827088" y="5876925"/>
          <a:ext cx="26955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96" name="公式" r:id="rId20" imgW="1218671" imgH="304668" progId="Equation.3">
                  <p:embed/>
                </p:oleObj>
              </mc:Choice>
              <mc:Fallback>
                <p:oleObj name="公式" r:id="rId20" imgW="1218671" imgH="304668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876925"/>
                        <a:ext cx="2695575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35612" name="Object 28"/>
          <p:cNvGraphicFramePr>
            <a:graphicFrameLocks noChangeAspect="1"/>
          </p:cNvGraphicFramePr>
          <p:nvPr/>
        </p:nvGraphicFramePr>
        <p:xfrm>
          <a:off x="5867400" y="5949950"/>
          <a:ext cx="26955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97" name="公式" r:id="rId22" imgW="1218671" imgH="304668" progId="Equation.3">
                  <p:embed/>
                </p:oleObj>
              </mc:Choice>
              <mc:Fallback>
                <p:oleObj name="公式" r:id="rId22" imgW="1218671" imgH="304668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949950"/>
                        <a:ext cx="2695575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83177" y="1491675"/>
                <a:ext cx="20172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0" smtClean="0">
                          <a:latin typeface="Cambria Math"/>
                        </a:rPr>
                        <m:t> </m:t>
                      </m:r>
                      <m:r>
                        <a:rPr lang="en-US" altLang="zh-CN" sz="3200" b="1" i="0" smtClean="0">
                          <a:latin typeface="Cambria Math"/>
                        </a:rPr>
                        <m:t>𝐗</m:t>
                      </m:r>
                      <m:r>
                        <a:rPr lang="en-US" altLang="zh-CN" sz="3200" b="1" i="0" smtClean="0">
                          <a:latin typeface="Cambria Math"/>
                        </a:rPr>
                        <m:t> ↦</m:t>
                      </m:r>
                      <m:r>
                        <a:rPr lang="en-US" altLang="zh-CN" sz="3200" b="1" i="0" smtClean="0">
                          <a:latin typeface="Cambria Math"/>
                          <a:ea typeface="Cambria Math"/>
                        </a:rPr>
                        <m:t>𝐀</m:t>
                      </m:r>
                      <m:r>
                        <a:rPr lang="en-US" altLang="zh-CN" sz="3200" b="1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CN" sz="3200" b="1" i="0" smtClean="0">
                          <a:latin typeface="Cambria Math"/>
                          <a:ea typeface="Cambria Math"/>
                        </a:rPr>
                        <m:t>𝐗</m:t>
                      </m:r>
                      <m:r>
                        <a:rPr lang="en-US" altLang="zh-CN" sz="3200" b="1" i="0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177" y="1491675"/>
                <a:ext cx="2017284" cy="584775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35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35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35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35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235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35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35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23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235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35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35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35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3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23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23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23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23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23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3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35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3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23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23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23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23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23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3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23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235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235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5586" grpId="0" animBg="1"/>
      <p:bldP spid="7235594" grpId="0" animBg="1"/>
      <p:bldP spid="7235595" grpId="0" animBg="1"/>
      <p:bldP spid="7235601" grpId="0" animBg="1"/>
      <p:bldP spid="7235603" grpId="0" animBg="1"/>
      <p:bldP spid="7235605" grpId="0" animBg="1"/>
      <p:bldP spid="7235606" grpId="0" animBg="1"/>
      <p:bldP spid="7235608" grpId="0" animBg="1"/>
      <p:bldP spid="723561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482" name="Oval 2"/>
          <p:cNvSpPr>
            <a:spLocks noChangeArrowheads="1"/>
          </p:cNvSpPr>
          <p:nvPr/>
        </p:nvSpPr>
        <p:spPr bwMode="auto">
          <a:xfrm>
            <a:off x="1258888" y="3789363"/>
            <a:ext cx="1776412" cy="1778000"/>
          </a:xfrm>
          <a:prstGeom prst="ellipse">
            <a:avLst/>
          </a:prstGeom>
          <a:solidFill>
            <a:srgbClr val="FFCC00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7444483" name="Oval 3"/>
          <p:cNvSpPr>
            <a:spLocks noChangeArrowheads="1"/>
          </p:cNvSpPr>
          <p:nvPr/>
        </p:nvSpPr>
        <p:spPr bwMode="auto">
          <a:xfrm rot="8159448">
            <a:off x="5795963" y="4005263"/>
            <a:ext cx="2808287" cy="1441450"/>
          </a:xfrm>
          <a:prstGeom prst="ellipse">
            <a:avLst/>
          </a:prstGeom>
          <a:solidFill>
            <a:srgbClr val="FFCC99"/>
          </a:solidFill>
          <a:ln w="508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 flipV="1">
            <a:off x="827088" y="4724400"/>
            <a:ext cx="273685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5795963" y="4724400"/>
            <a:ext cx="2808287" cy="1588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 flipH="1">
            <a:off x="2124075" y="3357563"/>
            <a:ext cx="0" cy="237648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44487" name="Line 7"/>
          <p:cNvSpPr>
            <a:spLocks noChangeShapeType="1"/>
          </p:cNvSpPr>
          <p:nvPr/>
        </p:nvSpPr>
        <p:spPr bwMode="auto">
          <a:xfrm>
            <a:off x="7164388" y="4724400"/>
            <a:ext cx="503237" cy="57626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44488" name="Line 8"/>
          <p:cNvSpPr>
            <a:spLocks noChangeShapeType="1"/>
          </p:cNvSpPr>
          <p:nvPr/>
        </p:nvSpPr>
        <p:spPr bwMode="auto">
          <a:xfrm flipV="1">
            <a:off x="7165975" y="3716338"/>
            <a:ext cx="1006475" cy="10080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44448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119380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490" name="Picture 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455428">
            <a:off x="6300788" y="692150"/>
            <a:ext cx="2405062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44491" name="Freeform 11"/>
          <p:cNvSpPr>
            <a:spLocks/>
          </p:cNvSpPr>
          <p:nvPr/>
        </p:nvSpPr>
        <p:spPr bwMode="auto">
          <a:xfrm rot="212786">
            <a:off x="2484438" y="1125538"/>
            <a:ext cx="3887787" cy="358775"/>
          </a:xfrm>
          <a:custGeom>
            <a:avLst/>
            <a:gdLst>
              <a:gd name="T0" fmla="*/ 0 w 2449"/>
              <a:gd name="T1" fmla="*/ 2147483647 h 506"/>
              <a:gd name="T2" fmla="*/ 2147483647 w 2449"/>
              <a:gd name="T3" fmla="*/ 2147483647 h 506"/>
              <a:gd name="T4" fmla="*/ 2147483647 w 2449"/>
              <a:gd name="T5" fmla="*/ 2147483647 h 506"/>
              <a:gd name="T6" fmla="*/ 0 60000 65536"/>
              <a:gd name="T7" fmla="*/ 0 60000 65536"/>
              <a:gd name="T8" fmla="*/ 0 60000 65536"/>
              <a:gd name="T9" fmla="*/ 0 w 2449"/>
              <a:gd name="T10" fmla="*/ 0 h 506"/>
              <a:gd name="T11" fmla="*/ 2449 w 2449"/>
              <a:gd name="T12" fmla="*/ 506 h 5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49" h="506">
                <a:moveTo>
                  <a:pt x="0" y="506"/>
                </a:moveTo>
                <a:cubicBezTo>
                  <a:pt x="385" y="306"/>
                  <a:pt x="771" y="106"/>
                  <a:pt x="1179" y="53"/>
                </a:cubicBezTo>
                <a:cubicBezTo>
                  <a:pt x="1587" y="0"/>
                  <a:pt x="2018" y="94"/>
                  <a:pt x="2449" y="189"/>
                </a:cubicBezTo>
              </a:path>
            </a:pathLst>
          </a:cu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 flipH="1">
            <a:off x="7164388" y="3357563"/>
            <a:ext cx="0" cy="266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44495" name="Line 15"/>
          <p:cNvSpPr>
            <a:spLocks noChangeShapeType="1"/>
          </p:cNvSpPr>
          <p:nvPr/>
        </p:nvSpPr>
        <p:spPr bwMode="auto">
          <a:xfrm>
            <a:off x="2124075" y="4724400"/>
            <a:ext cx="576263" cy="6477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44496" name="Line 16"/>
          <p:cNvSpPr>
            <a:spLocks noChangeShapeType="1"/>
          </p:cNvSpPr>
          <p:nvPr/>
        </p:nvSpPr>
        <p:spPr bwMode="auto">
          <a:xfrm flipV="1">
            <a:off x="2124075" y="4076700"/>
            <a:ext cx="647700" cy="6477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444497" name="Object 17"/>
          <p:cNvGraphicFramePr>
            <a:graphicFrameLocks noChangeAspect="1"/>
          </p:cNvGraphicFramePr>
          <p:nvPr/>
        </p:nvGraphicFramePr>
        <p:xfrm>
          <a:off x="2700338" y="5300663"/>
          <a:ext cx="5238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18" name="公式" r:id="rId4" imgW="177569" imgH="215619" progId="Equation.3">
                  <p:embed/>
                </p:oleObj>
              </mc:Choice>
              <mc:Fallback>
                <p:oleObj name="公式" r:id="rId4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300663"/>
                        <a:ext cx="5238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44498" name="Object 18"/>
          <p:cNvGraphicFramePr>
            <a:graphicFrameLocks noChangeAspect="1"/>
          </p:cNvGraphicFramePr>
          <p:nvPr/>
        </p:nvGraphicFramePr>
        <p:xfrm>
          <a:off x="2916238" y="3644900"/>
          <a:ext cx="54292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19" name="公式" r:id="rId6" imgW="190335" imgH="215713" progId="Equation.3">
                  <p:embed/>
                </p:oleObj>
              </mc:Choice>
              <mc:Fallback>
                <p:oleObj name="公式" r:id="rId6" imgW="190335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644900"/>
                        <a:ext cx="542925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44499" name="Object 19"/>
          <p:cNvGraphicFramePr>
            <a:graphicFrameLocks noChangeAspect="1"/>
          </p:cNvGraphicFramePr>
          <p:nvPr/>
        </p:nvGraphicFramePr>
        <p:xfrm>
          <a:off x="7956550" y="3141663"/>
          <a:ext cx="9271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20" name="公式" r:id="rId8" imgW="330057" imgH="215806" progId="Equation.3">
                  <p:embed/>
                </p:oleObj>
              </mc:Choice>
              <mc:Fallback>
                <p:oleObj name="公式" r:id="rId8" imgW="33005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3141663"/>
                        <a:ext cx="92710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44500" name="Object 20"/>
          <p:cNvGraphicFramePr>
            <a:graphicFrameLocks noChangeAspect="1"/>
          </p:cNvGraphicFramePr>
          <p:nvPr/>
        </p:nvGraphicFramePr>
        <p:xfrm>
          <a:off x="7566025" y="5280025"/>
          <a:ext cx="89376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21" name="公式" r:id="rId10" imgW="317087" imgH="215619" progId="Equation.3">
                  <p:embed/>
                </p:oleObj>
              </mc:Choice>
              <mc:Fallback>
                <p:oleObj name="公式" r:id="rId10" imgW="317087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6025" y="5280025"/>
                        <a:ext cx="893763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44505" name="Object 25"/>
          <p:cNvGraphicFramePr>
            <a:graphicFrameLocks noChangeAspect="1"/>
          </p:cNvGraphicFramePr>
          <p:nvPr/>
        </p:nvGraphicFramePr>
        <p:xfrm>
          <a:off x="1763713" y="2708275"/>
          <a:ext cx="18224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22" name="公式" r:id="rId12" imgW="634449" imgH="215713" progId="Equation.3">
                  <p:embed/>
                </p:oleObj>
              </mc:Choice>
              <mc:Fallback>
                <p:oleObj name="公式" r:id="rId12" imgW="634449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708275"/>
                        <a:ext cx="182245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44506" name="Object 26"/>
          <p:cNvGraphicFramePr>
            <a:graphicFrameLocks noChangeAspect="1"/>
          </p:cNvGraphicFramePr>
          <p:nvPr/>
        </p:nvGraphicFramePr>
        <p:xfrm>
          <a:off x="3635375" y="2349500"/>
          <a:ext cx="3455988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23" name="公式" r:id="rId14" imgW="1218671" imgH="482391" progId="Equation.3">
                  <p:embed/>
                </p:oleObj>
              </mc:Choice>
              <mc:Fallback>
                <p:oleObj name="公式" r:id="rId14" imgW="1218671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349500"/>
                        <a:ext cx="3455988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44508" name="Rectangle 28" descr="花束"/>
          <p:cNvSpPr>
            <a:spLocks noChangeArrowheads="1"/>
          </p:cNvSpPr>
          <p:nvPr/>
        </p:nvSpPr>
        <p:spPr bwMode="auto">
          <a:xfrm>
            <a:off x="2268538" y="6021388"/>
            <a:ext cx="4895850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 smtClean="0">
                <a:latin typeface="华文楷体" pitchFamily="2" charset="-122"/>
                <a:ea typeface="华文楷体" pitchFamily="2" charset="-122"/>
              </a:rPr>
              <a:t>直来直去</a:t>
            </a:r>
            <a:r>
              <a:rPr kumimoji="0" lang="en-US" altLang="zh-CN" dirty="0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kumimoji="0" lang="zh-CN" altLang="en-US" dirty="0" smtClean="0">
                <a:latin typeface="华文楷体" pitchFamily="2" charset="-122"/>
                <a:ea typeface="华文楷体" pitchFamily="2" charset="-122"/>
              </a:rPr>
              <a:t>可</a:t>
            </a:r>
            <a:r>
              <a:rPr kumimoji="0" lang="zh-CN" altLang="zh-CN" dirty="0">
                <a:latin typeface="华文楷体" pitchFamily="2" charset="-122"/>
                <a:ea typeface="华文楷体" pitchFamily="2" charset="-122"/>
              </a:rPr>
              <a:t>正交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对角化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3177" y="1491675"/>
                <a:ext cx="20172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0" smtClean="0">
                          <a:latin typeface="Cambria Math"/>
                        </a:rPr>
                        <m:t> </m:t>
                      </m:r>
                      <m:r>
                        <a:rPr lang="en-US" altLang="zh-CN" sz="3200" b="1" i="0" smtClean="0">
                          <a:latin typeface="Cambria Math"/>
                        </a:rPr>
                        <m:t>𝐗</m:t>
                      </m:r>
                      <m:r>
                        <a:rPr lang="en-US" altLang="zh-CN" sz="3200" b="1" i="0" smtClean="0">
                          <a:latin typeface="Cambria Math"/>
                        </a:rPr>
                        <m:t> ↦</m:t>
                      </m:r>
                      <m:r>
                        <a:rPr lang="en-US" altLang="zh-CN" sz="3200" b="1" i="0" smtClean="0">
                          <a:latin typeface="Cambria Math"/>
                          <a:ea typeface="Cambria Math"/>
                        </a:rPr>
                        <m:t>𝐀</m:t>
                      </m:r>
                      <m:r>
                        <a:rPr lang="en-US" altLang="zh-CN" sz="3200" b="1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CN" sz="3200" b="1" i="0" smtClean="0">
                          <a:latin typeface="Cambria Math"/>
                          <a:ea typeface="Cambria Math"/>
                        </a:rPr>
                        <m:t>𝐗</m:t>
                      </m:r>
                      <m:r>
                        <a:rPr lang="en-US" altLang="zh-CN" sz="3200" b="1" i="0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177" y="1491675"/>
                <a:ext cx="2017284" cy="5847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8" descr="花束"/>
          <p:cNvSpPr>
            <a:spLocks noChangeArrowheads="1"/>
          </p:cNvSpPr>
          <p:nvPr/>
        </p:nvSpPr>
        <p:spPr bwMode="auto">
          <a:xfrm>
            <a:off x="2310959" y="291421"/>
            <a:ext cx="4068639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 smtClean="0">
                <a:latin typeface="华文楷体" pitchFamily="2" charset="-122"/>
                <a:ea typeface="华文楷体" pitchFamily="2" charset="-122"/>
              </a:rPr>
              <a:t>实对称矩阵的变换</a:t>
            </a:r>
            <a:endParaRPr kumimoji="0"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8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44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44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44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44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44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444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44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44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44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444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444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44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44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44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44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444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444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44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444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44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444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44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44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44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44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44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44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7444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444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444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4482" grpId="0" animBg="1"/>
      <p:bldP spid="7444483" grpId="0" animBg="1"/>
      <p:bldP spid="7444487" grpId="0" animBg="1"/>
      <p:bldP spid="7444488" grpId="0" animBg="1"/>
      <p:bldP spid="7444491" grpId="0" animBg="1"/>
      <p:bldP spid="7444495" grpId="0" animBg="1"/>
      <p:bldP spid="7444496" grpId="0" animBg="1"/>
      <p:bldP spid="744450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每个实方阵都可写成一个正交矩阵与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一个实对称矩阵的乘积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</a:t>
            </a:r>
          </a:p>
        </p:txBody>
      </p:sp>
      <p:sp>
        <p:nvSpPr>
          <p:cNvPr id="4" name="矩形 3"/>
          <p:cNvSpPr/>
          <p:nvPr/>
        </p:nvSpPr>
        <p:spPr>
          <a:xfrm>
            <a:off x="971550" y="3644900"/>
            <a:ext cx="67691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A = P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S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Q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T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=  (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P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 Q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T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)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Q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S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Q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T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3600" b="1" smtClean="0"/>
              <a:t>用</a:t>
            </a:r>
            <a:r>
              <a:rPr lang="zh-CN" altLang="en-US" sz="3600" smtClean="0"/>
              <a:t> </a:t>
            </a:r>
            <a:r>
              <a:rPr lang="en-US" altLang="zh-CN" sz="3600" smtClean="0"/>
              <a:t>Matlab</a:t>
            </a:r>
            <a:r>
              <a:rPr lang="en-US" altLang="zh-CN" sz="4000" smtClean="0"/>
              <a:t> </a:t>
            </a:r>
            <a:r>
              <a:rPr lang="zh-CN" altLang="en-US" sz="4000" b="1" smtClean="0"/>
              <a:t>计算特征值与特征向量</a:t>
            </a:r>
          </a:p>
        </p:txBody>
      </p:sp>
      <p:sp>
        <p:nvSpPr>
          <p:cNvPr id="725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733800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000" smtClean="0"/>
              <a:t>&gt;&gt; A = [ 1, -2, -4;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000" smtClean="0"/>
              <a:t>             -2, 4, -2;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000" smtClean="0"/>
              <a:t>             -4, -2, 1 ]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000" smtClean="0"/>
              <a:t>A =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000" smtClean="0"/>
              <a:t>     1    -2    -4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000" smtClean="0"/>
              <a:t>    -2     4    -2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000" smtClean="0"/>
              <a:t>    -4    -2     1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endParaRPr lang="en-US" altLang="zh-CN" sz="2000" smtClean="0"/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000" smtClean="0"/>
              <a:t>&gt;&gt; </a:t>
            </a:r>
            <a:r>
              <a:rPr lang="pt-BR" altLang="zh-CN" sz="2000" smtClean="0"/>
              <a:t> [ U, D ] = eig(A)</a:t>
            </a:r>
          </a:p>
          <a:p>
            <a:pPr eaLnBrk="1" hangingPunct="1">
              <a:buFontTx/>
              <a:buNone/>
            </a:pPr>
            <a:r>
              <a:rPr lang="pl-PL" altLang="zh-CN" sz="2000" smtClean="0"/>
              <a:t>U =</a:t>
            </a:r>
          </a:p>
          <a:p>
            <a:pPr eaLnBrk="1" hangingPunct="1">
              <a:buFontTx/>
              <a:buNone/>
            </a:pPr>
            <a:r>
              <a:rPr lang="pl-PL" altLang="zh-CN" sz="2000" smtClean="0"/>
              <a:t>    0.6667   -0.3431   -0.6617</a:t>
            </a:r>
          </a:p>
          <a:p>
            <a:pPr eaLnBrk="1" hangingPunct="1">
              <a:buFontTx/>
              <a:buNone/>
            </a:pPr>
            <a:r>
              <a:rPr lang="pl-PL" altLang="zh-CN" sz="2000" smtClean="0"/>
              <a:t>    0.3333    0.9313   -0.1470</a:t>
            </a:r>
          </a:p>
          <a:p>
            <a:pPr eaLnBrk="1" hangingPunct="1">
              <a:buFontTx/>
              <a:buNone/>
            </a:pPr>
            <a:r>
              <a:rPr lang="pl-PL" altLang="zh-CN" sz="2000" smtClean="0"/>
              <a:t>    0.6667   -0.1225    0.7352</a:t>
            </a:r>
            <a:endParaRPr lang="en-US" altLang="zh-CN" sz="2000" smtClean="0"/>
          </a:p>
        </p:txBody>
      </p:sp>
      <p:sp>
        <p:nvSpPr>
          <p:cNvPr id="7250948" name="Rectangle 4"/>
          <p:cNvSpPr>
            <a:spLocks noChangeArrowheads="1"/>
          </p:cNvSpPr>
          <p:nvPr/>
        </p:nvSpPr>
        <p:spPr bwMode="auto">
          <a:xfrm>
            <a:off x="4800600" y="1600200"/>
            <a:ext cx="4038600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pl-PL" altLang="zh-CN" sz="2000" b="0"/>
              <a:t>D =</a:t>
            </a:r>
          </a:p>
          <a:p>
            <a:pPr eaLnBrk="1" hangingPunct="1">
              <a:buFontTx/>
              <a:buNone/>
            </a:pPr>
            <a:r>
              <a:rPr kumimoji="0" lang="pl-PL" altLang="zh-CN" sz="2000" b="0"/>
              <a:t> </a:t>
            </a:r>
            <a:r>
              <a:rPr kumimoji="0" lang="en-US" altLang="zh-CN" sz="2000" b="0"/>
              <a:t>    </a:t>
            </a:r>
            <a:r>
              <a:rPr kumimoji="0" lang="pl-PL" altLang="zh-CN" sz="2000" b="0"/>
              <a:t>-4.0000         0       </a:t>
            </a:r>
            <a:r>
              <a:rPr kumimoji="0" lang="en-US" altLang="zh-CN" sz="2000" b="0"/>
              <a:t>    </a:t>
            </a:r>
            <a:r>
              <a:rPr kumimoji="0" lang="pl-PL" altLang="zh-CN" sz="2000" b="0"/>
              <a:t>  0</a:t>
            </a:r>
          </a:p>
          <a:p>
            <a:pPr eaLnBrk="1" hangingPunct="1">
              <a:buFontTx/>
              <a:buNone/>
            </a:pPr>
            <a:r>
              <a:rPr kumimoji="0" lang="pl-PL" altLang="zh-CN" sz="2000" b="0"/>
              <a:t>         </a:t>
            </a:r>
            <a:r>
              <a:rPr kumimoji="0" lang="en-US" altLang="zh-CN" sz="2000" b="0"/>
              <a:t>  </a:t>
            </a:r>
            <a:r>
              <a:rPr kumimoji="0" lang="pl-PL" altLang="zh-CN" sz="2000" b="0"/>
              <a:t>0    </a:t>
            </a:r>
            <a:r>
              <a:rPr kumimoji="0" lang="en-US" altLang="zh-CN" sz="2000" b="0"/>
              <a:t>    </a:t>
            </a:r>
            <a:r>
              <a:rPr kumimoji="0" lang="pl-PL" altLang="zh-CN" sz="2000" b="0"/>
              <a:t>5.0000         0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</a:t>
            </a:r>
            <a:r>
              <a:rPr kumimoji="0" lang="pl-PL" altLang="zh-CN" sz="2000" b="0"/>
              <a:t>        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 0       </a:t>
            </a:r>
            <a:r>
              <a:rPr kumimoji="0" lang="en-US" altLang="zh-CN" sz="2000" b="0"/>
              <a:t>    </a:t>
            </a:r>
            <a:r>
              <a:rPr kumimoji="0" lang="pl-PL" altLang="zh-CN" sz="2000" b="0"/>
              <a:t>  0   </a:t>
            </a:r>
            <a:r>
              <a:rPr kumimoji="0" lang="en-US" altLang="zh-CN" sz="2000" b="0"/>
              <a:t>    </a:t>
            </a:r>
            <a:r>
              <a:rPr kumimoji="0" lang="pl-PL" altLang="zh-CN" sz="2000" b="0"/>
              <a:t> 5.0000</a:t>
            </a:r>
            <a:endParaRPr kumimoji="0" lang="en-US" altLang="zh-CN" sz="2000" b="0"/>
          </a:p>
          <a:p>
            <a:pPr eaLnBrk="1" hangingPunct="1">
              <a:buFontTx/>
              <a:buNone/>
            </a:pPr>
            <a:endParaRPr kumimoji="0" lang="en-US" altLang="zh-CN" sz="2000" b="0"/>
          </a:p>
          <a:p>
            <a:pPr eaLnBrk="1" hangingPunct="1">
              <a:buFontTx/>
              <a:buNone/>
            </a:pPr>
            <a:r>
              <a:rPr kumimoji="0" lang="pl-PL" altLang="zh-CN" sz="2000" b="0"/>
              <a:t>&gt;&gt; 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U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*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D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*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U^(-1)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 </a:t>
            </a:r>
            <a:r>
              <a:rPr kumimoji="0" lang="pl-PL" altLang="zh-CN" sz="2000" b="0"/>
              <a:t>1.0000   -2.0000   -4.0000</a:t>
            </a:r>
          </a:p>
          <a:p>
            <a:pPr eaLnBrk="1" hangingPunct="1">
              <a:buFontTx/>
              <a:buNone/>
            </a:pPr>
            <a:r>
              <a:rPr kumimoji="0" lang="pl-PL" altLang="zh-CN" sz="2000" b="0"/>
              <a:t>   -2.0000    4.0000   -2.0000</a:t>
            </a:r>
          </a:p>
          <a:p>
            <a:pPr eaLnBrk="1" hangingPunct="1">
              <a:buFontTx/>
              <a:buNone/>
            </a:pPr>
            <a:r>
              <a:rPr kumimoji="0" lang="pl-PL" altLang="zh-CN" sz="2000" b="0"/>
              <a:t>   -4.0000   -2.0000    1.0000</a:t>
            </a:r>
            <a:endParaRPr kumimoji="0" lang="en-US" altLang="zh-CN" sz="2000" b="0"/>
          </a:p>
          <a:p>
            <a:pPr eaLnBrk="1" hangingPunct="1">
              <a:buFontTx/>
              <a:buNone/>
            </a:pPr>
            <a:r>
              <a:rPr kumimoji="0" lang="pl-PL" altLang="zh-CN" sz="2000" b="0"/>
              <a:t>&gt;&gt;</a:t>
            </a:r>
            <a:r>
              <a:rPr kumimoji="0" lang="fr-FR" altLang="zh-CN" sz="2000" b="0"/>
              <a:t>  U * U'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     1.0000   -0.0000             0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    -0.0000    1.0000             0 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              0             0     1.0000</a:t>
            </a:r>
            <a:endParaRPr kumimoji="0" lang="en-US" altLang="zh-CN" sz="20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5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5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5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725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25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25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25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50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250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250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250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50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250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50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50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250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2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2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2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250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250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250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250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250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250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250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250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250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7250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250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250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250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250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250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250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50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250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250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7250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250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250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250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2509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2509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2509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9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72509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2509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2509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451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由勾股定理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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||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||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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||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B B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||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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||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dirty="0" smtClean="0">
                <a:cs typeface="Times New Roman" pitchFamily="18" charset="0"/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B B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T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||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欲使垂线平方和取最小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只需让正交投影</a:t>
            </a: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平方和取最大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6" name="AutoShape 7"/>
          <p:cNvSpPr>
            <a:spLocks/>
          </p:cNvSpPr>
          <p:nvPr/>
        </p:nvSpPr>
        <p:spPr bwMode="auto">
          <a:xfrm rot="-5400000">
            <a:off x="1151732" y="1880394"/>
            <a:ext cx="287337" cy="1368425"/>
          </a:xfrm>
          <a:prstGeom prst="leftBrace">
            <a:avLst>
              <a:gd name="adj1" fmla="val 54503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539750" y="2852738"/>
          <a:ext cx="16192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2" name="公式" r:id="rId3" imgW="634725" imgH="228501" progId="Equation.3">
                  <p:embed/>
                </p:oleObj>
              </mc:Choice>
              <mc:Fallback>
                <p:oleObj name="公式" r:id="rId3" imgW="634725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852738"/>
                        <a:ext cx="16192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7"/>
          <p:cNvSpPr>
            <a:spLocks/>
          </p:cNvSpPr>
          <p:nvPr/>
        </p:nvSpPr>
        <p:spPr bwMode="auto">
          <a:xfrm rot="-5400000">
            <a:off x="3491707" y="1485106"/>
            <a:ext cx="323850" cy="2195513"/>
          </a:xfrm>
          <a:prstGeom prst="leftBrace">
            <a:avLst>
              <a:gd name="adj1" fmla="val 54361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9" name="Rectangle 3" descr="花束"/>
          <p:cNvSpPr>
            <a:spLocks noChangeArrowheads="1"/>
          </p:cNvSpPr>
          <p:nvPr/>
        </p:nvSpPr>
        <p:spPr bwMode="auto">
          <a:xfrm>
            <a:off x="2268538" y="2781300"/>
            <a:ext cx="33115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正交投影平方和</a:t>
            </a:r>
            <a:endParaRPr kumimoji="0" lang="en-US" altLang="zh-CN" dirty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 rot="-5400000">
            <a:off x="6768307" y="1161256"/>
            <a:ext cx="360362" cy="2879725"/>
          </a:xfrm>
          <a:prstGeom prst="leftBrace">
            <a:avLst>
              <a:gd name="adj1" fmla="val 54311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" name="Rectangle 3" descr="花束"/>
          <p:cNvSpPr>
            <a:spLocks noChangeArrowheads="1"/>
          </p:cNvSpPr>
          <p:nvPr/>
        </p:nvSpPr>
        <p:spPr bwMode="auto">
          <a:xfrm>
            <a:off x="5580063" y="2781300"/>
            <a:ext cx="2808287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垂线平方和</a:t>
            </a:r>
            <a:endParaRPr kumimoji="0" lang="en-US" altLang="zh-CN" dirty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03575" y="764704"/>
            <a:ext cx="3633788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对 </a:t>
            </a:r>
            <a:r>
              <a:rPr kumimoji="0" lang="en-US" altLang="zh-CN" sz="3200" kern="0" dirty="0" err="1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kumimoji="0" lang="en-US" altLang="zh-CN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 , … , n </a:t>
            </a:r>
            <a:r>
              <a:rPr kumimoji="0" lang="zh-CN" altLang="en-US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求和</a:t>
            </a:r>
            <a:endParaRPr lang="zh-CN" altLang="en-US" dirty="0">
              <a:ea typeface="宋体" pitchFamily="2" charset="-122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250825" y="3500438"/>
          <a:ext cx="19113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3" name="公式" r:id="rId5" imgW="749300" imgH="228600" progId="Equation.3">
                  <p:embed/>
                </p:oleObj>
              </mc:Choice>
              <mc:Fallback>
                <p:oleObj name="公式" r:id="rId5" imgW="749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500438"/>
                        <a:ext cx="19113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870076" y="3517447"/>
            <a:ext cx="2881313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kumimoji="0" lang="el-GR" altLang="zh-CN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λ</a:t>
            </a:r>
            <a:r>
              <a:rPr kumimoji="0" lang="en-US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</a:t>
            </a:r>
            <a:r>
              <a:rPr kumimoji="0" lang="el-GR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sz="3200" kern="0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+ … +</a:t>
            </a:r>
            <a:r>
              <a:rPr kumimoji="0" lang="el-GR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l-GR" altLang="zh-CN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λ</a:t>
            </a:r>
            <a:r>
              <a:rPr kumimoji="0" lang="en-US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kumimoji="0" lang="en-US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endParaRPr lang="zh-CN" altLang="en-US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3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5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5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5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5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5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5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0" grpId="0" animBg="1"/>
      <p:bldP spid="11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en-US" altLang="zh-CN" sz="3600" smtClean="0"/>
              <a:t>Eigenvectors and Eigenvalues</a:t>
            </a:r>
            <a:br>
              <a:rPr lang="en-US" altLang="zh-CN" sz="3600" smtClean="0"/>
            </a:br>
            <a:r>
              <a:rPr lang="en-US" altLang="zh-CN" sz="3600" smtClean="0"/>
              <a:t>in Matlab</a:t>
            </a:r>
            <a:r>
              <a:rPr lang="en-US" altLang="zh-CN" sz="4000" smtClean="0"/>
              <a:t> </a:t>
            </a:r>
          </a:p>
        </p:txBody>
      </p:sp>
      <p:sp>
        <p:nvSpPr>
          <p:cNvPr id="725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733800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pt-BR" altLang="zh-CN" sz="2000" smtClean="0"/>
              <a:t>A =</a:t>
            </a:r>
          </a:p>
          <a:p>
            <a:pPr eaLnBrk="1" hangingPunct="1">
              <a:buFontTx/>
              <a:buNone/>
            </a:pPr>
            <a:r>
              <a:rPr lang="pt-BR" altLang="zh-CN" sz="2000" smtClean="0"/>
              <a:t>     1    -2    -4</a:t>
            </a:r>
          </a:p>
          <a:p>
            <a:pPr eaLnBrk="1" hangingPunct="1">
              <a:buFontTx/>
              <a:buNone/>
            </a:pPr>
            <a:r>
              <a:rPr lang="pt-BR" altLang="zh-CN" sz="2000" smtClean="0"/>
              <a:t>    -2     4    -2</a:t>
            </a:r>
          </a:p>
          <a:p>
            <a:pPr eaLnBrk="1" hangingPunct="1">
              <a:buFontTx/>
              <a:buNone/>
            </a:pPr>
            <a:r>
              <a:rPr lang="pt-BR" altLang="zh-CN" sz="2000" smtClean="0"/>
              <a:t>    -4    -2     1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000" smtClean="0"/>
              <a:t>&gt;&gt; [ P, S, Q ] = svd(A)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000" smtClean="0"/>
              <a:t>P =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000" smtClean="0"/>
              <a:t>   -0.0000   -0.7454   -0.6667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000" smtClean="0"/>
              <a:t>   -0.8944    0.2981   -0.3333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000" smtClean="0"/>
              <a:t>    0.4472    0.5963   -0.6667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000" smtClean="0"/>
              <a:t>S = 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000" smtClean="0"/>
              <a:t>      5.0000       0            0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000" smtClean="0"/>
              <a:t>            0     5.0000        0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000" smtClean="0"/>
              <a:t>            0          0       4.0000</a:t>
            </a:r>
          </a:p>
        </p:txBody>
      </p:sp>
      <p:sp>
        <p:nvSpPr>
          <p:cNvPr id="7251972" name="Rectangle 4"/>
          <p:cNvSpPr>
            <a:spLocks noChangeArrowheads="1"/>
          </p:cNvSpPr>
          <p:nvPr/>
        </p:nvSpPr>
        <p:spPr bwMode="auto">
          <a:xfrm>
            <a:off x="4500563" y="1600200"/>
            <a:ext cx="4338637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2000" b="0"/>
              <a:t>Q =     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          0   -0.7454    0.6667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-0.8944    0.2981    0.3333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 0.4472    0.5963    0.6667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&gt;&gt; P*S*Q'</a:t>
            </a:r>
          </a:p>
          <a:p>
            <a:pPr eaLnBrk="1" hangingPunct="1">
              <a:buFontTx/>
              <a:buNone/>
            </a:pPr>
            <a:endParaRPr kumimoji="0" lang="fr-FR" altLang="zh-CN" sz="2000" b="0"/>
          </a:p>
          <a:p>
            <a:pPr eaLnBrk="1" hangingPunct="1">
              <a:buFontTx/>
              <a:buNone/>
            </a:pPr>
            <a:r>
              <a:rPr kumimoji="0" lang="fr-FR" altLang="zh-CN" sz="2000" b="0"/>
              <a:t>ans =</a:t>
            </a:r>
          </a:p>
          <a:p>
            <a:pPr eaLnBrk="1" hangingPunct="1">
              <a:buFontTx/>
              <a:buNone/>
            </a:pPr>
            <a:endParaRPr kumimoji="0" lang="fr-FR" altLang="zh-CN" sz="2000" b="0"/>
          </a:p>
          <a:p>
            <a:pPr eaLnBrk="1" hangingPunct="1">
              <a:buFontTx/>
              <a:buNone/>
            </a:pPr>
            <a:r>
              <a:rPr kumimoji="0" lang="fr-FR" altLang="zh-CN" sz="2000" b="0"/>
              <a:t>    1.0000   -2.0000   -4.0000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   -2.0000    4.0000   -2.0000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   -4.0000   -2.0000    1.0000</a:t>
            </a:r>
            <a:endParaRPr kumimoji="0" lang="en-US" altLang="zh-CN" sz="20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725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5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5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5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51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51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51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5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5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5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51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51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51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5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5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5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251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251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251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51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51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51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2519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519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519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251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251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251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251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51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251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251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251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51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251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251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251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4" dur="500"/>
                                        <p:tgtEl>
                                          <p:spTgt spid="7251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251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251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251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2519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2519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2519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2519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519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2519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9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2519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2519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2519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2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3733800" cy="6148387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&gt;&gt; B = [ 2,4,1,5 ;  3,2,6,9 ;  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          3,7,1,8 ]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B =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  2     4     1     5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  3     2     6     9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  3     7     1     8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en-US" altLang="zh-CN" sz="2000" smtClean="0"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&gt;&gt;</a:t>
            </a:r>
            <a:r>
              <a:rPr lang="fr-FR" altLang="zh-CN" sz="2000" smtClean="0">
                <a:ea typeface="Arial Unicode MS" pitchFamily="34" charset="-122"/>
                <a:cs typeface="Arial Unicode MS" pitchFamily="34" charset="-122"/>
              </a:rPr>
              <a:t> rref( B )    %</a:t>
            </a:r>
            <a:r>
              <a:rPr lang="zh-CN" altLang="fr-FR" sz="2000" b="1" smtClean="0"/>
              <a:t>简化阶梯型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fr-FR" altLang="zh-CN" sz="2000" smtClean="0">
                <a:ea typeface="Arial Unicode MS" pitchFamily="34" charset="-122"/>
                <a:cs typeface="Arial Unicode MS" pitchFamily="34" charset="-122"/>
              </a:rPr>
              <a:t>ans =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fr-FR" altLang="zh-CN" sz="2000" smtClean="0">
                <a:ea typeface="Arial Unicode MS" pitchFamily="34" charset="-122"/>
                <a:cs typeface="Arial Unicode MS" pitchFamily="34" charset="-122"/>
              </a:rPr>
              <a:t>1.0000     0      0       -0.6000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fr-FR" altLang="zh-CN" sz="2000" smtClean="0">
                <a:ea typeface="Arial Unicode MS" pitchFamily="34" charset="-122"/>
                <a:cs typeface="Arial Unicode MS" pitchFamily="34" charset="-122"/>
              </a:rPr>
              <a:t>   0   1.0000     0        1.2000  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fr-FR" altLang="zh-CN" sz="2000" smtClean="0">
                <a:ea typeface="Arial Unicode MS" pitchFamily="34" charset="-122"/>
                <a:cs typeface="Arial Unicode MS" pitchFamily="34" charset="-122"/>
              </a:rPr>
              <a:t>   0         0   1.0000    1.4000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pt-BR" altLang="zh-CN" sz="2000" smtClean="0"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pt-BR" altLang="zh-CN" sz="2000" smtClean="0">
                <a:ea typeface="Arial Unicode MS" pitchFamily="34" charset="-122"/>
                <a:cs typeface="Arial Unicode MS" pitchFamily="34" charset="-122"/>
              </a:rPr>
              <a:t>&gt;&gt; [Q,R] = qr( B ) </a:t>
            </a:r>
            <a:r>
              <a:rPr lang="fr-FR" altLang="zh-CN" sz="2000" smtClean="0">
                <a:ea typeface="Arial Unicode MS" pitchFamily="34" charset="-122"/>
                <a:cs typeface="Arial Unicode MS" pitchFamily="34" charset="-122"/>
              </a:rPr>
              <a:t>% </a:t>
            </a:r>
            <a:r>
              <a:rPr lang="pt-BR" altLang="zh-CN" sz="2000" smtClean="0">
                <a:ea typeface="Arial Unicode MS" pitchFamily="34" charset="-122"/>
                <a:cs typeface="Arial Unicode MS" pitchFamily="34" charset="-122"/>
              </a:rPr>
              <a:t>QR</a:t>
            </a:r>
            <a:r>
              <a:rPr lang="zh-CN" altLang="fr-FR" sz="2000" b="1" smtClean="0"/>
              <a:t>分解</a:t>
            </a:r>
            <a:endParaRPr lang="pt-BR" altLang="zh-CN" sz="2000" b="1" smtClean="0"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pt-BR" altLang="zh-CN" sz="2000" smtClean="0">
                <a:ea typeface="Arial Unicode MS" pitchFamily="34" charset="-122"/>
                <a:cs typeface="Arial Unicode MS" pitchFamily="34" charset="-122"/>
              </a:rPr>
              <a:t>Q =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pt-BR" altLang="zh-CN" sz="2000" smtClean="0">
                <a:ea typeface="Arial Unicode MS" pitchFamily="34" charset="-122"/>
                <a:cs typeface="Arial Unicode MS" pitchFamily="34" charset="-122"/>
              </a:rPr>
              <a:t>   -0.4264    0.2242   -0.8763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pt-BR" altLang="zh-CN" sz="2000" smtClean="0">
                <a:ea typeface="Arial Unicode MS" pitchFamily="34" charset="-122"/>
                <a:cs typeface="Arial Unicode MS" pitchFamily="34" charset="-122"/>
              </a:rPr>
              <a:t>   -0.6396   -0.7598    0.1168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pt-BR" altLang="zh-CN" sz="2000" smtClean="0">
                <a:ea typeface="Arial Unicode MS" pitchFamily="34" charset="-122"/>
                <a:cs typeface="Arial Unicode MS" pitchFamily="34" charset="-122"/>
              </a:rPr>
              <a:t>   -0.6396    0.6103    0.4674</a:t>
            </a:r>
            <a:endParaRPr lang="en-US" altLang="zh-CN" sz="2000" smtClean="0"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252995" name="Rectangle 3"/>
          <p:cNvSpPr>
            <a:spLocks noChangeArrowheads="1"/>
          </p:cNvSpPr>
          <p:nvPr/>
        </p:nvSpPr>
        <p:spPr bwMode="auto">
          <a:xfrm>
            <a:off x="4500563" y="404813"/>
            <a:ext cx="4338637" cy="6148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2000" b="0"/>
              <a:t>R =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-4.6904   -7.4620   -4.9036  -13.0052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      0      3.6494   -3.7241   -0.8345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      0             0      0.2921    0.4089</a:t>
            </a:r>
          </a:p>
          <a:p>
            <a:pPr eaLnBrk="1" hangingPunct="1">
              <a:buFontTx/>
              <a:buNone/>
            </a:pPr>
            <a:endParaRPr kumimoji="0" lang="en-US" altLang="zh-CN" sz="2000" b="0"/>
          </a:p>
          <a:p>
            <a:pPr eaLnBrk="1" hangingPunct="1">
              <a:buFontTx/>
              <a:buNone/>
            </a:pPr>
            <a:r>
              <a:rPr kumimoji="0" lang="en-US" altLang="zh-CN" sz="2000" b="0"/>
              <a:t>&gt;&gt; Q*Q', Q*R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ans =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 1.0000             0    0.0000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          0    1.0000   -0.0000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 0.0000   -0.0000    1.0000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ans =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2.0000    4.0000    1.0000    5.0000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3.0000    2.0000    6.0000    9.0000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3.0000    7.0000    1.0000    8.0000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5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5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52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52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52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52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52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52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52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52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52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7252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252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252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252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529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2529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2529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2529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529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2529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529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529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2529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72529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2529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2529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2529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2529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2529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2529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2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2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2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25299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25299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25299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25299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25299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25299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2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2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2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2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2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2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2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2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725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25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25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25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725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25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25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25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25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725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25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25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25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725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25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25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252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252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252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25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25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25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25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25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25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6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3733800" cy="6148387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&gt;&gt; B = [ 2,4,1,5 ;  3,2,6,9 ;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          3,7,1,8 ]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B =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  2     4     1     5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  3     2     6     9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  3     7     1     8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en-US" altLang="zh-CN" sz="2000" smtClean="0"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&gt;&gt; [ P, S, Q ] = svd( B 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P =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-0.4026    0.2710   -0.8743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-0.6483   -0.7588    0.0633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-0.6462    0.5923    0.4812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en-US" altLang="zh-CN" sz="2000" smtClean="0"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S =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16.4635     0       0       0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0       5.2856     0       0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zh-CN" sz="2000" smtClean="0">
                <a:ea typeface="Arial Unicode MS" pitchFamily="34" charset="-122"/>
                <a:cs typeface="Arial Unicode MS" pitchFamily="34" charset="-122"/>
              </a:rPr>
              <a:t>   0           0    0.1254    0</a:t>
            </a:r>
          </a:p>
        </p:txBody>
      </p:sp>
      <p:sp>
        <p:nvSpPr>
          <p:cNvPr id="7286787" name="Rectangle 3"/>
          <p:cNvSpPr>
            <a:spLocks noChangeArrowheads="1"/>
          </p:cNvSpPr>
          <p:nvPr/>
        </p:nvSpPr>
        <p:spPr bwMode="auto">
          <a:xfrm>
            <a:off x="4500563" y="404813"/>
            <a:ext cx="4338637" cy="6148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fr-FR" altLang="zh-CN" sz="2000" b="0"/>
              <a:t>Q =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-0.2848    0.0081   -0.9183    0.2750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-0.4513    0.7024   -0.0186   -0.5500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-0.3000   -0.6980   -0.1053   -0.6417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-0.7907   -0.1391    0.3813    0.4583</a:t>
            </a:r>
          </a:p>
          <a:p>
            <a:pPr eaLnBrk="1" hangingPunct="1">
              <a:buFontTx/>
              <a:buNone/>
            </a:pPr>
            <a:endParaRPr kumimoji="0" lang="fr-FR" altLang="zh-CN" sz="2000" b="0"/>
          </a:p>
          <a:p>
            <a:pPr eaLnBrk="1" hangingPunct="1">
              <a:buFontTx/>
              <a:buNone/>
            </a:pPr>
            <a:r>
              <a:rPr kumimoji="0" lang="fr-FR" altLang="zh-CN" sz="2000" b="0"/>
              <a:t>&gt;&gt; S(3,3) = S(3,3) - 0.1254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S =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  16.4635         0             0         0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         0    5.2856             0         0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         0             0   -0.0000         0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&gt;&gt; B - P*S*Q'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ans =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 0.1007    0.0020    0.0115   -0.0418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-0.0073   -0.0001   -0.0008    0.0030</a:t>
            </a:r>
          </a:p>
          <a:p>
            <a:pPr eaLnBrk="1" hangingPunct="1">
              <a:buFontTx/>
              <a:buNone/>
            </a:pPr>
            <a:r>
              <a:rPr kumimoji="0" lang="fr-FR" altLang="zh-CN" sz="2000" b="0"/>
              <a:t>-0.0554   -0.0011   -0.0064    0.0230</a:t>
            </a:r>
          </a:p>
          <a:p>
            <a:pPr eaLnBrk="1" hangingPunct="1">
              <a:buFontTx/>
              <a:buNone/>
            </a:pPr>
            <a:endParaRPr kumimoji="0" lang="en-US" altLang="zh-CN" sz="2000" b="0"/>
          </a:p>
        </p:txBody>
      </p:sp>
      <p:sp>
        <p:nvSpPr>
          <p:cNvPr id="7286788" name="Rectangle 4"/>
          <p:cNvSpPr>
            <a:spLocks noChangeArrowheads="1"/>
          </p:cNvSpPr>
          <p:nvPr/>
        </p:nvSpPr>
        <p:spPr bwMode="auto">
          <a:xfrm>
            <a:off x="1979613" y="5734050"/>
            <a:ext cx="1008062" cy="431800"/>
          </a:xfrm>
          <a:prstGeom prst="rect">
            <a:avLst/>
          </a:prstGeom>
          <a:solidFill>
            <a:srgbClr val="80808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286789" name="Rectangle 5"/>
          <p:cNvSpPr>
            <a:spLocks noChangeArrowheads="1"/>
          </p:cNvSpPr>
          <p:nvPr/>
        </p:nvSpPr>
        <p:spPr bwMode="auto">
          <a:xfrm>
            <a:off x="6516688" y="4076700"/>
            <a:ext cx="1150937" cy="431800"/>
          </a:xfrm>
          <a:prstGeom prst="rect">
            <a:avLst/>
          </a:prstGeom>
          <a:solidFill>
            <a:srgbClr val="96969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2867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867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867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867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867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867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867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867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867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867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867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867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867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867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867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867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2867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2867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2867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8678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8678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8678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28678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8678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8678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28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28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28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28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8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28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28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28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8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28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28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28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28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28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28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286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286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728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28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28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28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286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286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286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286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286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286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286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286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86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286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286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72867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2867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2867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2867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7286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286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286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2867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2867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2867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7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2867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2867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2867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6788" grpId="0" animBg="1"/>
      <p:bldP spid="728678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3600" b="1" smtClean="0"/>
              <a:t>用</a:t>
            </a:r>
            <a:r>
              <a:rPr lang="zh-CN" altLang="en-US" sz="3600" smtClean="0"/>
              <a:t> </a:t>
            </a:r>
            <a:r>
              <a:rPr lang="en-US" altLang="zh-CN" sz="3600" smtClean="0"/>
              <a:t>Matlab</a:t>
            </a:r>
            <a:r>
              <a:rPr lang="en-US" altLang="zh-CN" sz="4000" smtClean="0"/>
              <a:t> </a:t>
            </a:r>
            <a:r>
              <a:rPr lang="zh-CN" altLang="en-US" sz="4000" b="1" smtClean="0"/>
              <a:t>计算主方向</a:t>
            </a:r>
          </a:p>
        </p:txBody>
      </p:sp>
      <p:sp>
        <p:nvSpPr>
          <p:cNvPr id="725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733800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% </a:t>
            </a:r>
            <a:r>
              <a:rPr lang="zh-CN" altLang="en-US" sz="2000" b="1" smtClean="0"/>
              <a:t>随机产生一个</a:t>
            </a:r>
            <a:r>
              <a:rPr lang="en-US" altLang="zh-CN" sz="2000" b="1" smtClean="0"/>
              <a:t>2</a:t>
            </a:r>
            <a:r>
              <a:rPr lang="en-US" altLang="en-US" sz="2000" b="1" smtClean="0"/>
              <a:t>×</a:t>
            </a:r>
            <a:r>
              <a:rPr lang="en-US" altLang="zh-CN" sz="2000" b="1" smtClean="0"/>
              <a:t>12</a:t>
            </a:r>
            <a:r>
              <a:rPr lang="zh-CN" altLang="en-US" sz="2000" b="1" smtClean="0"/>
              <a:t>矩阵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&gt;&gt;  A  = 10*rand(2,12);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0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% </a:t>
            </a:r>
            <a:r>
              <a:rPr lang="zh-CN" altLang="en-US" sz="2000" b="1" smtClean="0"/>
              <a:t>列向量中心化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&gt;&gt; rm = sum( A</a:t>
            </a:r>
            <a:r>
              <a:rPr lang="pt-BR" altLang="zh-CN" sz="2000" smtClean="0"/>
              <a:t>'</a:t>
            </a:r>
            <a:r>
              <a:rPr lang="en-US" altLang="zh-CN" sz="2000" smtClean="0"/>
              <a:t> ) / 12;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A = A - diag(rm)*ones(2,12)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A =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 smtClean="0"/>
              <a:t> </a:t>
            </a:r>
            <a:r>
              <a:rPr lang="en-US" altLang="zh-CN" sz="2000" smtClean="0"/>
              <a:t>-1.6650    2.8442   -3.1978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0.7599    3.6580   -2.1712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0.0801   -2.4130   -1.9733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1.7668    2.2753    0.0361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 smtClean="0"/>
              <a:t> -0.3648   -4.4312   -3.9954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2.0140    1.0397   -2.4991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2.8466   -4.3883    3.0497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4.7125   -0.8095    2.8257</a:t>
            </a:r>
          </a:p>
        </p:txBody>
      </p:sp>
      <p:sp>
        <p:nvSpPr>
          <p:cNvPr id="7255044" name="Rectangle 4"/>
          <p:cNvSpPr>
            <a:spLocks noChangeArrowheads="1"/>
          </p:cNvSpPr>
          <p:nvPr/>
        </p:nvSpPr>
        <p:spPr bwMode="auto">
          <a:xfrm>
            <a:off x="4800600" y="1600200"/>
            <a:ext cx="4038600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pl-PL" altLang="zh-CN" sz="2000" b="0"/>
              <a:t>&gt;&gt; [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U,D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]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=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eig(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A*A</a:t>
            </a:r>
            <a:r>
              <a:rPr kumimoji="0" lang="pt-BR" altLang="zh-CN" sz="2000" b="0"/>
              <a:t>'</a:t>
            </a:r>
            <a:r>
              <a:rPr kumimoji="0" lang="en-US" altLang="zh-CN" sz="2000" b="0"/>
              <a:t>  </a:t>
            </a:r>
            <a:r>
              <a:rPr kumimoji="0" lang="pl-PL" altLang="zh-CN" sz="2000" b="0"/>
              <a:t>)</a:t>
            </a:r>
          </a:p>
          <a:p>
            <a:pPr eaLnBrk="1" hangingPunct="1">
              <a:buFontTx/>
              <a:buNone/>
            </a:pPr>
            <a:r>
              <a:rPr kumimoji="0" lang="pl-PL" altLang="zh-CN" sz="2000" b="0"/>
              <a:t>U =</a:t>
            </a:r>
          </a:p>
          <a:p>
            <a:pPr eaLnBrk="1" hangingPunct="1">
              <a:buFontTx/>
              <a:buNone/>
            </a:pPr>
            <a:r>
              <a:rPr kumimoji="0" lang="pl-PL" altLang="zh-CN" sz="2000" b="0"/>
              <a:t>   </a:t>
            </a:r>
            <a:r>
              <a:rPr kumimoji="0" lang="en-US" altLang="zh-CN" sz="2000" b="0"/>
              <a:t> </a:t>
            </a:r>
            <a:r>
              <a:rPr kumimoji="0" lang="pl-PL" altLang="zh-CN" sz="2000" b="0"/>
              <a:t>-0.9430    0.3329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</a:t>
            </a:r>
            <a:r>
              <a:rPr kumimoji="0" lang="pl-PL" altLang="zh-CN" sz="2000" b="0"/>
              <a:t>    0.3329    0.9430</a:t>
            </a:r>
            <a:endParaRPr kumimoji="0" lang="en-US" altLang="zh-CN" sz="2000" b="0"/>
          </a:p>
          <a:p>
            <a:pPr eaLnBrk="1" hangingPunct="1">
              <a:buFontTx/>
              <a:buNone/>
            </a:pPr>
            <a:r>
              <a:rPr kumimoji="0" lang="pl-PL" altLang="zh-CN" sz="2000" b="0"/>
              <a:t>D =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 </a:t>
            </a:r>
            <a:r>
              <a:rPr kumimoji="0" lang="pl-PL" altLang="zh-CN" sz="2000" b="0"/>
              <a:t>    49.6889        </a:t>
            </a:r>
            <a:r>
              <a:rPr kumimoji="0" lang="en-US" altLang="zh-CN" sz="2000" b="0"/>
              <a:t>          </a:t>
            </a:r>
            <a:r>
              <a:rPr kumimoji="0" lang="pl-PL" altLang="zh-CN" sz="2000" b="0"/>
              <a:t> 0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       </a:t>
            </a:r>
            <a:r>
              <a:rPr kumimoji="0" lang="pl-PL" altLang="zh-CN" sz="2000" b="0"/>
              <a:t>         0  </a:t>
            </a:r>
            <a:r>
              <a:rPr kumimoji="0" lang="en-US" altLang="zh-CN" sz="2000" b="0"/>
              <a:t>    </a:t>
            </a:r>
            <a:r>
              <a:rPr kumimoji="0" lang="pl-PL" altLang="zh-CN" sz="2000" b="0"/>
              <a:t>122.7180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% </a:t>
            </a:r>
            <a:r>
              <a:rPr kumimoji="0" lang="zh-CN" altLang="en-US" sz="2000"/>
              <a:t>主特征向量，长度正规化</a:t>
            </a:r>
            <a:endParaRPr kumimoji="0" lang="zh-CN" altLang="en-US" sz="2000" b="0"/>
          </a:p>
          <a:p>
            <a:pPr eaLnBrk="1" hangingPunct="1">
              <a:buFontTx/>
              <a:buNone/>
            </a:pPr>
            <a:r>
              <a:rPr kumimoji="0" lang="pl-PL" altLang="zh-CN" sz="2000" b="0"/>
              <a:t>&gt;&gt; E=U*(D/1</a:t>
            </a:r>
            <a:r>
              <a:rPr kumimoji="0" lang="en-US" altLang="zh-CN" sz="2000" b="0"/>
              <a:t>2</a:t>
            </a:r>
            <a:r>
              <a:rPr kumimoji="0" lang="pl-PL" altLang="zh-CN" sz="2000" b="0"/>
              <a:t>)^(1/2)</a:t>
            </a:r>
          </a:p>
          <a:p>
            <a:pPr eaLnBrk="1" hangingPunct="1">
              <a:buFontTx/>
              <a:buNone/>
            </a:pPr>
            <a:r>
              <a:rPr kumimoji="0" lang="pl-PL" altLang="zh-CN" sz="2000" b="0"/>
              <a:t>E =</a:t>
            </a:r>
          </a:p>
          <a:p>
            <a:pPr eaLnBrk="1" hangingPunct="1">
              <a:buFontTx/>
              <a:buNone/>
            </a:pPr>
            <a:r>
              <a:rPr kumimoji="0" lang="en-US" altLang="zh-CN" sz="2000" b="0"/>
              <a:t>   </a:t>
            </a:r>
            <a:r>
              <a:rPr kumimoji="0" lang="pl-PL" altLang="zh-CN" sz="2000" b="0"/>
              <a:t>-1.9188    1.0647</a:t>
            </a:r>
          </a:p>
          <a:p>
            <a:pPr eaLnBrk="1" hangingPunct="1">
              <a:buFontTx/>
              <a:buNone/>
            </a:pPr>
            <a:r>
              <a:rPr kumimoji="0" lang="pl-PL" altLang="zh-CN" sz="2000" b="0"/>
              <a:t>    0.6775    3.0155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5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5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725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25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5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5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5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5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5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5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5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5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5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255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255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255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55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55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55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255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55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55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255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255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255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255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55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255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2550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2550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550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725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25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25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25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25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25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25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25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25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25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255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55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255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255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255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255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255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255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255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2550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2550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2550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0"/>
                                        <p:tgtEl>
                                          <p:spTgt spid="72550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2550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2550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2550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2550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2550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2550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0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2550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2550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2550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6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3733800" cy="6148387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A =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 smtClean="0"/>
              <a:t> </a:t>
            </a:r>
            <a:r>
              <a:rPr lang="en-US" altLang="zh-CN" sz="2000" smtClean="0"/>
              <a:t>-1.6650    2.8442   -3.1978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0.7599    3.6580   -2.1712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0.0801   -2.4130   -1.9733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1.7668    2.2753    0.0361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 smtClean="0"/>
              <a:t> -0.3648   -4.4312   -3.9954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2.0140    1.0397   -2.4991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2.8466   -4.3883    3.0497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smtClean="0"/>
              <a:t>       4.7125   -0.8095    2.8257</a:t>
            </a:r>
            <a:r>
              <a:rPr lang="pl-PL" altLang="zh-CN" sz="1800" smtClean="0"/>
              <a:t> </a:t>
            </a:r>
            <a:endParaRPr lang="en-US" altLang="zh-CN" sz="1800" smtClean="0"/>
          </a:p>
          <a:p>
            <a:pPr eaLnBrk="1" hangingPunct="1">
              <a:buFontTx/>
              <a:buNone/>
            </a:pPr>
            <a:r>
              <a:rPr lang="pl-PL" altLang="zh-CN" sz="2000" smtClean="0"/>
              <a:t>E =</a:t>
            </a:r>
          </a:p>
          <a:p>
            <a:pPr eaLnBrk="1" hangingPunct="1">
              <a:buFontTx/>
              <a:buNone/>
            </a:pPr>
            <a:r>
              <a:rPr lang="en-US" altLang="zh-CN" sz="2000" smtClean="0"/>
              <a:t>   </a:t>
            </a:r>
            <a:r>
              <a:rPr lang="pl-PL" altLang="zh-CN" sz="2000" smtClean="0"/>
              <a:t>-1.9188    1.0647</a:t>
            </a:r>
          </a:p>
          <a:p>
            <a:pPr eaLnBrk="1" hangingPunct="1">
              <a:buFontTx/>
              <a:buNone/>
            </a:pPr>
            <a:r>
              <a:rPr lang="pl-PL" altLang="zh-CN" sz="2000" smtClean="0"/>
              <a:t>    0.6775    3.0155</a:t>
            </a:r>
            <a:endParaRPr lang="en-US" altLang="zh-CN" sz="2000" smtClean="0"/>
          </a:p>
          <a:p>
            <a:pPr eaLnBrk="1" hangingPunct="1">
              <a:buFontTx/>
              <a:buNone/>
            </a:pPr>
            <a:r>
              <a:rPr lang="pl-PL" altLang="zh-CN" sz="2000" smtClean="0"/>
              <a:t>&gt;&gt;</a:t>
            </a:r>
            <a:r>
              <a:rPr lang="en-US" altLang="zh-CN" sz="2000" smtClean="0"/>
              <a:t> n = 1:12 ;</a:t>
            </a:r>
          </a:p>
          <a:p>
            <a:pPr eaLnBrk="1" hangingPunct="1">
              <a:buFontTx/>
              <a:buNone/>
            </a:pPr>
            <a:r>
              <a:rPr lang="en-US" altLang="zh-CN" sz="2000" smtClean="0"/>
              <a:t> </a:t>
            </a:r>
            <a:r>
              <a:rPr lang="pt-BR" altLang="zh-CN" sz="2000" smtClean="0"/>
              <a:t>plot( A(1,n), A(2,n), '.'),</a:t>
            </a:r>
          </a:p>
          <a:p>
            <a:pPr eaLnBrk="1" hangingPunct="1">
              <a:buFontTx/>
              <a:buNone/>
            </a:pPr>
            <a:r>
              <a:rPr lang="pt-BR" altLang="zh-CN" sz="2000" smtClean="0"/>
              <a:t> line([-10,0;10,0], [0,-10;0,10]),</a:t>
            </a:r>
          </a:p>
          <a:p>
            <a:pPr eaLnBrk="1" hangingPunct="1">
              <a:buFontTx/>
              <a:buNone/>
            </a:pPr>
            <a:r>
              <a:rPr lang="pt-BR" altLang="zh-CN" sz="2000" smtClean="0"/>
              <a:t> line([0,0;E(1,: )], [0,0;E(2,</a:t>
            </a:r>
            <a:r>
              <a:rPr lang="pt-BR" altLang="zh-CN" sz="2000" smtClean="0">
                <a:sym typeface="Wingdings" pitchFamily="2" charset="2"/>
              </a:rPr>
              <a:t>: )</a:t>
            </a:r>
            <a:r>
              <a:rPr lang="pt-BR" altLang="zh-CN" sz="2000" smtClean="0"/>
              <a:t>]),</a:t>
            </a:r>
          </a:p>
          <a:p>
            <a:pPr eaLnBrk="1" hangingPunct="1">
              <a:buFontTx/>
              <a:buNone/>
            </a:pPr>
            <a:r>
              <a:rPr lang="pt-BR" altLang="zh-CN" sz="2000" smtClean="0"/>
              <a:t> axis([-7 7 -7 7]);</a:t>
            </a:r>
            <a:endParaRPr lang="en-US" altLang="zh-CN" sz="2000" smtClean="0"/>
          </a:p>
        </p:txBody>
      </p:sp>
      <p:pic>
        <p:nvPicPr>
          <p:cNvPr id="72560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t="-3810" r="15428"/>
          <a:stretch>
            <a:fillRect/>
          </a:stretch>
        </p:blipFill>
        <p:spPr bwMode="auto">
          <a:xfrm>
            <a:off x="4248150" y="1089025"/>
            <a:ext cx="4789488" cy="4903788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60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2560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60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72560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60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72560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60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2560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60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2560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56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56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01058" name="Object 2"/>
          <p:cNvGraphicFramePr>
            <a:graphicFrameLocks noChangeAspect="1"/>
          </p:cNvGraphicFramePr>
          <p:nvPr/>
        </p:nvGraphicFramePr>
        <p:xfrm>
          <a:off x="5219700" y="2276475"/>
          <a:ext cx="29908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16" name="公式" r:id="rId3" imgW="1028254" imgH="203112" progId="Equation.3">
                  <p:embed/>
                </p:oleObj>
              </mc:Choice>
              <mc:Fallback>
                <p:oleObj name="公式" r:id="rId3" imgW="1028254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276475"/>
                        <a:ext cx="299085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01059" name="Object 3"/>
          <p:cNvGraphicFramePr>
            <a:graphicFrameLocks noChangeAspect="1"/>
          </p:cNvGraphicFramePr>
          <p:nvPr/>
        </p:nvGraphicFramePr>
        <p:xfrm>
          <a:off x="3492500" y="3716338"/>
          <a:ext cx="28717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17" name="公式" r:id="rId5" imgW="1002865" imgH="203112" progId="Equation.3">
                  <p:embed/>
                </p:oleObj>
              </mc:Choice>
              <mc:Fallback>
                <p:oleObj name="公式" r:id="rId5" imgW="1002865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716338"/>
                        <a:ext cx="2871788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01060" name="Object 4"/>
          <p:cNvGraphicFramePr>
            <a:graphicFrameLocks noGrp="1" noChangeAspect="1"/>
          </p:cNvGraphicFramePr>
          <p:nvPr>
            <p:ph type="title"/>
          </p:nvPr>
        </p:nvGraphicFramePr>
        <p:xfrm>
          <a:off x="2195513" y="4724400"/>
          <a:ext cx="359251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18" name="公式" r:id="rId7" imgW="1295400" imgH="203200" progId="Equation.3">
                  <p:embed/>
                </p:oleObj>
              </mc:Choice>
              <mc:Fallback>
                <p:oleObj name="公式" r:id="rId7" imgW="12954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724400"/>
                        <a:ext cx="359251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7" name="Object 5"/>
          <p:cNvGraphicFramePr>
            <a:graphicFrameLocks noChangeAspect="1"/>
          </p:cNvGraphicFramePr>
          <p:nvPr/>
        </p:nvGraphicFramePr>
        <p:xfrm>
          <a:off x="1763713" y="5957888"/>
          <a:ext cx="5794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19" name="公式" r:id="rId9" imgW="2438400" imgH="254000" progId="Equation.3">
                  <p:embed/>
                </p:oleObj>
              </mc:Choice>
              <mc:Fallback>
                <p:oleObj name="公式" r:id="rId9" imgW="2438400" imgH="254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957888"/>
                        <a:ext cx="5794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01062" name="AutoShape 6"/>
          <p:cNvCxnSpPr>
            <a:cxnSpLocks noChangeShapeType="1"/>
            <a:stCxn id="202763" idx="0"/>
          </p:cNvCxnSpPr>
          <p:nvPr/>
        </p:nvCxnSpPr>
        <p:spPr bwMode="auto">
          <a:xfrm rot="5400000" flipH="1">
            <a:off x="4018757" y="5190331"/>
            <a:ext cx="563562" cy="758825"/>
          </a:xfrm>
          <a:prstGeom prst="bentConnector3">
            <a:avLst>
              <a:gd name="adj1" fmla="val 47889"/>
            </a:avLst>
          </a:prstGeom>
          <a:noFill/>
          <a:ln w="508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01063" name="AutoShape 7"/>
          <p:cNvCxnSpPr>
            <a:cxnSpLocks noChangeShapeType="1"/>
          </p:cNvCxnSpPr>
          <p:nvPr/>
        </p:nvCxnSpPr>
        <p:spPr bwMode="auto">
          <a:xfrm rot="-5400000">
            <a:off x="4211638" y="4006850"/>
            <a:ext cx="427037" cy="1008063"/>
          </a:xfrm>
          <a:prstGeom prst="bentConnector3">
            <a:avLst>
              <a:gd name="adj1" fmla="val 49815"/>
            </a:avLst>
          </a:prstGeom>
          <a:noFill/>
          <a:ln w="508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01064" name="AutoShape 8"/>
          <p:cNvCxnSpPr>
            <a:cxnSpLocks noChangeShapeType="1"/>
          </p:cNvCxnSpPr>
          <p:nvPr/>
        </p:nvCxnSpPr>
        <p:spPr bwMode="auto">
          <a:xfrm rot="-5400000">
            <a:off x="5396707" y="2397919"/>
            <a:ext cx="850900" cy="178593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701065" name="Object 9"/>
          <p:cNvGraphicFramePr>
            <a:graphicFrameLocks noChangeAspect="1"/>
          </p:cNvGraphicFramePr>
          <p:nvPr/>
        </p:nvGraphicFramePr>
        <p:xfrm>
          <a:off x="971550" y="1844675"/>
          <a:ext cx="369252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20" name="公式" r:id="rId11" imgW="1269449" imgH="215806" progId="Equation.3">
                  <p:embed/>
                </p:oleObj>
              </mc:Choice>
              <mc:Fallback>
                <p:oleObj name="公式" r:id="rId11" imgW="1269449" imgH="21580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44675"/>
                        <a:ext cx="3692525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01066" name="AutoShape 10"/>
          <p:cNvCxnSpPr>
            <a:cxnSpLocks noChangeShapeType="1"/>
          </p:cNvCxnSpPr>
          <p:nvPr/>
        </p:nvCxnSpPr>
        <p:spPr bwMode="auto">
          <a:xfrm rot="5400000" flipH="1">
            <a:off x="3251201" y="2038350"/>
            <a:ext cx="1244600" cy="2111375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2763" name="Rectangle 11" descr="褐色大理石"/>
          <p:cNvSpPr>
            <a:spLocks noChangeArrowheads="1"/>
          </p:cNvSpPr>
          <p:nvPr/>
        </p:nvSpPr>
        <p:spPr bwMode="auto">
          <a:xfrm>
            <a:off x="1547813" y="5876925"/>
            <a:ext cx="6264275" cy="720725"/>
          </a:xfrm>
          <a:prstGeom prst="rect">
            <a:avLst/>
          </a:prstGeom>
          <a:blipFill dpi="0" rotWithShape="1">
            <a:blip r:embed="rId13">
              <a:alphaModFix amt="10000"/>
            </a:blip>
            <a:srcRect/>
            <a:tile tx="0" ty="0" sx="100000" sy="100000" flip="none" algn="tl"/>
          </a:blip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701068" name="Object 12"/>
          <p:cNvGraphicFramePr>
            <a:graphicFrameLocks noChangeAspect="1"/>
          </p:cNvGraphicFramePr>
          <p:nvPr/>
        </p:nvGraphicFramePr>
        <p:xfrm>
          <a:off x="1331913" y="404813"/>
          <a:ext cx="5945187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21" name="公式" r:id="rId14" imgW="2044700" imgH="203200" progId="Equation.3">
                  <p:embed/>
                </p:oleObj>
              </mc:Choice>
              <mc:Fallback>
                <p:oleObj name="公式" r:id="rId14" imgW="2044700" imgH="203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04813"/>
                        <a:ext cx="5945187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01069" name="AutoShape 13"/>
          <p:cNvCxnSpPr>
            <a:cxnSpLocks noChangeShapeType="1"/>
          </p:cNvCxnSpPr>
          <p:nvPr/>
        </p:nvCxnSpPr>
        <p:spPr bwMode="auto">
          <a:xfrm rot="-5400000">
            <a:off x="3136107" y="675481"/>
            <a:ext cx="850900" cy="14874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0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0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01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01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1000"/>
                                        <p:tgtEl>
                                          <p:spTgt spid="670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67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0"/>
                                        <p:tgtEl>
                                          <p:spTgt spid="670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670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1000"/>
                                        <p:tgtEl>
                                          <p:spTgt spid="670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670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1000"/>
                                        <p:tgtEl>
                                          <p:spTgt spid="67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70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0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01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701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1000"/>
                                        <p:tgtEl>
                                          <p:spTgt spid="670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1. </a:t>
            </a:r>
            <a:r>
              <a:rPr lang="zh-CN" altLang="el-GR" sz="36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在实数域上，以下诸矩阵的相抵分类是</a:t>
            </a:r>
            <a:r>
              <a:rPr lang="zh-CN" altLang="en-US" sz="36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u="sng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    </a:t>
            </a:r>
            <a:r>
              <a:rPr lang="en-US" altLang="zh-CN" sz="36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;</a:t>
            </a:r>
            <a:r>
              <a:rPr lang="el-GR" altLang="zh-CN" sz="36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36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sz="36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相似分类是</a:t>
            </a:r>
            <a:r>
              <a:rPr lang="zh-CN" altLang="en-US" sz="3600" b="1" u="sng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    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; </a:t>
            </a:r>
            <a:r>
              <a:rPr lang="en-US" altLang="zh-CN" sz="36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sz="36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合同分类是</a:t>
            </a:r>
            <a:r>
              <a:rPr lang="zh-CN" altLang="el-GR" sz="36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3600" b="1" u="sng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    </a:t>
            </a:r>
            <a:r>
              <a:rPr lang="el-GR" altLang="zh-CN" sz="36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.</a:t>
            </a:r>
            <a:endParaRPr lang="en-US" altLang="zh-CN" sz="3600" b="1" smtClean="0">
              <a:solidFill>
                <a:srgbClr val="0000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3779" name="Rectangle 3" descr="花束"/>
          <p:cNvSpPr>
            <a:spLocks noChangeArrowheads="1"/>
          </p:cNvSpPr>
          <p:nvPr/>
        </p:nvSpPr>
        <p:spPr bwMode="auto">
          <a:xfrm>
            <a:off x="0" y="3019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03780" name="Rectangle 7" descr="花束"/>
          <p:cNvSpPr>
            <a:spLocks noChangeArrowheads="1"/>
          </p:cNvSpPr>
          <p:nvPr/>
        </p:nvSpPr>
        <p:spPr bwMode="auto">
          <a:xfrm>
            <a:off x="0" y="3019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03781" name="Object 6"/>
          <p:cNvGraphicFramePr>
            <a:graphicFrameLocks noChangeAspect="1"/>
          </p:cNvGraphicFramePr>
          <p:nvPr/>
        </p:nvGraphicFramePr>
        <p:xfrm>
          <a:off x="1471613" y="2349500"/>
          <a:ext cx="5905500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3" name="公式" r:id="rId3" imgW="2286000" imgH="711200" progId="Equation.3">
                  <p:embed/>
                </p:oleObj>
              </mc:Choice>
              <mc:Fallback>
                <p:oleObj name="公式" r:id="rId3" imgW="22860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2349500"/>
                        <a:ext cx="5905500" cy="185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2" name="Object 8"/>
          <p:cNvGraphicFramePr>
            <a:graphicFrameLocks noChangeAspect="1"/>
          </p:cNvGraphicFramePr>
          <p:nvPr/>
        </p:nvGraphicFramePr>
        <p:xfrm>
          <a:off x="1547813" y="4437063"/>
          <a:ext cx="5641975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4" name="公式" r:id="rId5" imgW="2184400" imgH="711200" progId="Equation.3">
                  <p:embed/>
                </p:oleObj>
              </mc:Choice>
              <mc:Fallback>
                <p:oleObj name="公式" r:id="rId5" imgW="2184400" imgH="71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437063"/>
                        <a:ext cx="5641975" cy="185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2.</a:t>
            </a:r>
            <a:r>
              <a:rPr lang="en-US" altLang="zh-CN" sz="3600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 </a:t>
            </a:r>
            <a:r>
              <a:rPr lang="zh-CN" altLang="el-GR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分别是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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与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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 </a:t>
            </a:r>
            <a:r>
              <a:rPr lang="zh-CN" altLang="el-GR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l-GR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且 </a:t>
            </a:r>
            <a:endParaRPr lang="zh-CN" altLang="en-US" b="1" dirty="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</a:p>
          <a:p>
            <a:pPr algn="just"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         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 B =       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        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.</a:t>
            </a:r>
          </a:p>
          <a:p>
            <a:pPr algn="just" eaLnBrk="1" hangingPunct="1">
              <a:lnSpc>
                <a:spcPct val="125000"/>
              </a:lnSpc>
              <a:buFontTx/>
              <a:buNone/>
            </a:pP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</a:t>
            </a: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</a:t>
            </a:r>
            <a:r>
              <a:rPr lang="zh-CN" altLang="el-GR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求矩阵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 A </a:t>
            </a:r>
            <a:r>
              <a:rPr lang="zh-CN" altLang="el-GR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的所有可能并说明理由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212996" name="Object 4"/>
          <p:cNvGraphicFramePr>
            <a:graphicFrameLocks noChangeAspect="1"/>
          </p:cNvGraphicFramePr>
          <p:nvPr/>
        </p:nvGraphicFramePr>
        <p:xfrm>
          <a:off x="3563938" y="2492375"/>
          <a:ext cx="25098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07" name="公式" r:id="rId3" imgW="927100" imgH="711200" progId="Equation.3">
                  <p:embed/>
                </p:oleObj>
              </mc:Choice>
              <mc:Fallback>
                <p:oleObj name="公式" r:id="rId3" imgW="927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492375"/>
                        <a:ext cx="25098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139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algn="just"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先求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AB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的特征值</a:t>
            </a:r>
          </a:p>
        </p:txBody>
      </p:sp>
      <p:sp>
        <p:nvSpPr>
          <p:cNvPr id="7258121" name="AutoShape 9"/>
          <p:cNvSpPr>
            <a:spLocks noChangeArrowheads="1"/>
          </p:cNvSpPr>
          <p:nvPr/>
        </p:nvSpPr>
        <p:spPr bwMode="auto">
          <a:xfrm>
            <a:off x="3276600" y="2133600"/>
            <a:ext cx="373063" cy="935038"/>
          </a:xfrm>
          <a:prstGeom prst="curvedRightArrow">
            <a:avLst>
              <a:gd name="adj1" fmla="val 50128"/>
              <a:gd name="adj2" fmla="val 100255"/>
              <a:gd name="adj3" fmla="val 33333"/>
            </a:avLst>
          </a:prstGeom>
          <a:solidFill>
            <a:srgbClr val="FF0000">
              <a:alpha val="9215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258122" name="Rectangle 10" descr="花束"/>
          <p:cNvSpPr>
            <a:spLocks noChangeArrowheads="1"/>
          </p:cNvSpPr>
          <p:nvPr/>
        </p:nvSpPr>
        <p:spPr bwMode="auto">
          <a:xfrm>
            <a:off x="3635375" y="1989138"/>
            <a:ext cx="3024188" cy="503237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258123" name="Rectangle 11" descr="花束"/>
          <p:cNvSpPr>
            <a:spLocks noChangeArrowheads="1"/>
          </p:cNvSpPr>
          <p:nvPr/>
        </p:nvSpPr>
        <p:spPr bwMode="auto">
          <a:xfrm>
            <a:off x="3492500" y="3284538"/>
            <a:ext cx="1008063" cy="1728787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258124" name="AutoShape 12"/>
          <p:cNvSpPr>
            <a:spLocks noChangeArrowheads="1"/>
          </p:cNvSpPr>
          <p:nvPr/>
        </p:nvSpPr>
        <p:spPr bwMode="auto">
          <a:xfrm rot="5400000">
            <a:off x="3186906" y="4310857"/>
            <a:ext cx="360363" cy="1765300"/>
          </a:xfrm>
          <a:prstGeom prst="curvedLeftArrow">
            <a:avLst>
              <a:gd name="adj1" fmla="val 97973"/>
              <a:gd name="adj2" fmla="val 195947"/>
              <a:gd name="adj3" fmla="val 33333"/>
            </a:avLst>
          </a:prstGeom>
          <a:solidFill>
            <a:srgbClr val="FF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258125" name="Object 13"/>
          <p:cNvGraphicFramePr>
            <a:graphicFrameLocks noChangeAspect="1"/>
          </p:cNvGraphicFramePr>
          <p:nvPr/>
        </p:nvGraphicFramePr>
        <p:xfrm>
          <a:off x="1336675" y="5661025"/>
          <a:ext cx="31797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5" name="公式" r:id="rId3" imgW="1218671" imgH="241195" progId="Equation.3">
                  <p:embed/>
                </p:oleObj>
              </mc:Choice>
              <mc:Fallback>
                <p:oleObj name="公式" r:id="rId3" imgW="121867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675" y="5661025"/>
                        <a:ext cx="317976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8126" name="Object 14"/>
          <p:cNvGraphicFramePr>
            <a:graphicFrameLocks noChangeAspect="1"/>
          </p:cNvGraphicFramePr>
          <p:nvPr/>
        </p:nvGraphicFramePr>
        <p:xfrm>
          <a:off x="4643438" y="5661025"/>
          <a:ext cx="20859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6" name="公式" r:id="rId5" imgW="799753" imgH="241195" progId="Equation.3">
                  <p:embed/>
                </p:oleObj>
              </mc:Choice>
              <mc:Fallback>
                <p:oleObj name="公式" r:id="rId5" imgW="79975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661025"/>
                        <a:ext cx="20859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5" name="Object 15"/>
          <p:cNvGraphicFramePr>
            <a:graphicFrameLocks noChangeAspect="1"/>
          </p:cNvGraphicFramePr>
          <p:nvPr/>
        </p:nvGraphicFramePr>
        <p:xfrm>
          <a:off x="1403350" y="1341438"/>
          <a:ext cx="5464175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7" name="公式" r:id="rId7" imgW="2095500" imgH="711200" progId="Equation.3">
                  <p:embed/>
                </p:oleObj>
              </mc:Choice>
              <mc:Fallback>
                <p:oleObj name="公式" r:id="rId7" imgW="20955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341438"/>
                        <a:ext cx="5464175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8128" name="Object 16"/>
          <p:cNvGraphicFramePr>
            <a:graphicFrameLocks noChangeAspect="1"/>
          </p:cNvGraphicFramePr>
          <p:nvPr/>
        </p:nvGraphicFramePr>
        <p:xfrm>
          <a:off x="827088" y="3284538"/>
          <a:ext cx="3808412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8" name="公式" r:id="rId9" imgW="1459866" imgH="710891" progId="Equation.3">
                  <p:embed/>
                </p:oleObj>
              </mc:Choice>
              <mc:Fallback>
                <p:oleObj name="公式" r:id="rId9" imgW="1459866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284538"/>
                        <a:ext cx="3808412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58129" name="Rectangle 17" descr="花束"/>
          <p:cNvSpPr>
            <a:spLocks noChangeArrowheads="1"/>
          </p:cNvSpPr>
          <p:nvPr/>
        </p:nvSpPr>
        <p:spPr bwMode="auto">
          <a:xfrm>
            <a:off x="5292725" y="3284538"/>
            <a:ext cx="2159000" cy="1223962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258130" name="Object 18"/>
          <p:cNvGraphicFramePr>
            <a:graphicFrameLocks noChangeAspect="1"/>
          </p:cNvGraphicFramePr>
          <p:nvPr/>
        </p:nvGraphicFramePr>
        <p:xfrm>
          <a:off x="4859338" y="3284538"/>
          <a:ext cx="3808412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9" name="公式" r:id="rId11" imgW="1459866" imgH="710891" progId="Equation.3">
                  <p:embed/>
                </p:oleObj>
              </mc:Choice>
              <mc:Fallback>
                <p:oleObj name="公式" r:id="rId11" imgW="1459866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284538"/>
                        <a:ext cx="3808412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151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25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5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258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258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58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25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258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25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58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258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8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258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58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58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8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58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258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258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8121" grpId="0" animBg="1"/>
      <p:bldP spid="7258122" grpId="0" animBg="1"/>
      <p:bldP spid="7258123" grpId="0" animBg="1"/>
      <p:bldP spid="7258124" grpId="0" animBg="1"/>
      <p:bldP spid="725812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42" name="Object 12"/>
          <p:cNvGraphicFramePr>
            <a:graphicFrameLocks noChangeAspect="1"/>
          </p:cNvGraphicFramePr>
          <p:nvPr/>
        </p:nvGraphicFramePr>
        <p:xfrm>
          <a:off x="1763713" y="188913"/>
          <a:ext cx="5100637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60" name="公式" r:id="rId3" imgW="1955800" imgH="711200" progId="Equation.3">
                  <p:embed/>
                </p:oleObj>
              </mc:Choice>
              <mc:Fallback>
                <p:oleObj name="公式" r:id="rId3" imgW="19558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88913"/>
                        <a:ext cx="5100637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3" name="AutoShape 18"/>
          <p:cNvSpPr>
            <a:spLocks/>
          </p:cNvSpPr>
          <p:nvPr/>
        </p:nvSpPr>
        <p:spPr bwMode="auto">
          <a:xfrm rot="-5400000">
            <a:off x="3451225" y="733425"/>
            <a:ext cx="246063" cy="1604963"/>
          </a:xfrm>
          <a:prstGeom prst="leftBrace">
            <a:avLst>
              <a:gd name="adj1" fmla="val 54355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15044" name="Object 19"/>
          <p:cNvGraphicFramePr>
            <a:graphicFrameLocks noChangeAspect="1"/>
          </p:cNvGraphicFramePr>
          <p:nvPr/>
        </p:nvGraphicFramePr>
        <p:xfrm>
          <a:off x="3059113" y="1700213"/>
          <a:ext cx="1225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61" name="公式" r:id="rId5" imgW="469696" imgH="203112" progId="Equation.3">
                  <p:embed/>
                </p:oleObj>
              </mc:Choice>
              <mc:Fallback>
                <p:oleObj name="公式" r:id="rId5" imgW="46969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700213"/>
                        <a:ext cx="12255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5" name="圆角矩形 23"/>
          <p:cNvSpPr>
            <a:spLocks noChangeArrowheads="1"/>
          </p:cNvSpPr>
          <p:nvPr/>
        </p:nvSpPr>
        <p:spPr bwMode="auto">
          <a:xfrm>
            <a:off x="3203575" y="2420938"/>
            <a:ext cx="1512888" cy="649287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215046" name="Object 13"/>
          <p:cNvGraphicFramePr>
            <a:graphicFrameLocks noChangeAspect="1"/>
          </p:cNvGraphicFramePr>
          <p:nvPr/>
        </p:nvGraphicFramePr>
        <p:xfrm>
          <a:off x="2843213" y="2492375"/>
          <a:ext cx="37766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62" name="公式" r:id="rId7" imgW="1447172" imgH="215806" progId="Equation.3">
                  <p:embed/>
                </p:oleObj>
              </mc:Choice>
              <mc:Fallback>
                <p:oleObj name="公式" r:id="rId7" imgW="1447172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492375"/>
                        <a:ext cx="37766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57200" y="549275"/>
            <a:ext cx="8229600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endParaRPr kumimoji="0" lang="en-US" altLang="zh-CN" kern="0" dirty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endParaRPr kumimoji="0" lang="en-US" altLang="zh-CN" kern="0" dirty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由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知                  </a:t>
            </a:r>
            <a:endParaRPr kumimoji="0" lang="en-US" altLang="zh-CN" kern="0" dirty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再由</a:t>
            </a:r>
            <a:endParaRPr kumimoji="0" lang="en-US" altLang="zh-CN" kern="0" dirty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知                      是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BA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两个线性无关的向量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BA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可对角化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 BA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相似于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9 I , 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故 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BA = 9 I </a:t>
            </a:r>
          </a:p>
        </p:txBody>
      </p:sp>
      <p:graphicFrame>
        <p:nvGraphicFramePr>
          <p:cNvPr id="215048" name="Object 14"/>
          <p:cNvGraphicFramePr>
            <a:graphicFrameLocks noChangeAspect="1"/>
          </p:cNvGraphicFramePr>
          <p:nvPr/>
        </p:nvGraphicFramePr>
        <p:xfrm>
          <a:off x="2843213" y="3213100"/>
          <a:ext cx="36115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63" name="公式" r:id="rId9" imgW="1383699" imgH="215806" progId="Equation.3">
                  <p:embed/>
                </p:oleObj>
              </mc:Choice>
              <mc:Fallback>
                <p:oleObj name="公式" r:id="rId9" imgW="138369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213100"/>
                        <a:ext cx="36115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9" name="Object 16"/>
          <p:cNvGraphicFramePr>
            <a:graphicFrameLocks noChangeAspect="1"/>
          </p:cNvGraphicFramePr>
          <p:nvPr/>
        </p:nvGraphicFramePr>
        <p:xfrm>
          <a:off x="2700338" y="4076700"/>
          <a:ext cx="503555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64" name="公式" r:id="rId11" imgW="1930400" imgH="215900" progId="Equation.3">
                  <p:embed/>
                </p:oleObj>
              </mc:Choice>
              <mc:Fallback>
                <p:oleObj name="公式" r:id="rId11" imgW="1930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076700"/>
                        <a:ext cx="503555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0" name="Object 17"/>
          <p:cNvGraphicFramePr>
            <a:graphicFrameLocks noChangeAspect="1"/>
          </p:cNvGraphicFramePr>
          <p:nvPr/>
        </p:nvGraphicFramePr>
        <p:xfrm>
          <a:off x="1619250" y="4868863"/>
          <a:ext cx="1722438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65" name="公式" r:id="rId13" imgW="660113" imgH="215806" progId="Equation.3">
                  <p:embed/>
                </p:oleObj>
              </mc:Choice>
              <mc:Fallback>
                <p:oleObj name="公式" r:id="rId13" imgW="660113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868863"/>
                        <a:ext cx="1722438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5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451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以下证明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, …,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到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V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的正交投影长度的平方和</a:t>
            </a:r>
            <a:endParaRPr lang="en-US" altLang="zh-CN" b="1" dirty="0" smtClean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                  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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λ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+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λ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+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…+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λ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等号可在 </a:t>
            </a:r>
            <a:r>
              <a:rPr lang="en-US" altLang="zh-CN" b="1" dirty="0" err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V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&lt;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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,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, …,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&gt;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取到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(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若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λ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&lt; 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λ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k+1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则等号只在 </a:t>
            </a:r>
            <a:r>
              <a:rPr lang="en-US" altLang="zh-CN" b="1" dirty="0" err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V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取到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62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124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05450"/>
              </a:xfrm>
              <a:solidFill>
                <a:schemeClr val="bg1">
                  <a:alpha val="70195"/>
                </a:schemeClr>
              </a:solidFill>
            </p:spPr>
            <p:txBody>
              <a:bodyPr/>
              <a:lstStyle/>
              <a:p>
                <a:pPr>
                  <a:buFont typeface="Wingdings" pitchFamily="2" charset="2"/>
                  <a:buNone/>
                </a:pPr>
                <a:endParaRPr lang="en-US" altLang="zh-CN" b="1" dirty="0" smtClean="0">
                  <a:latin typeface="Times New Roman" pitchFamily="18" charset="0"/>
                  <a:ea typeface="华文楷体" pitchFamily="2" charset="-122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3. </a:t>
                </a:r>
                <a:r>
                  <a:rPr lang="zh-CN" altLang="en-US" b="1" dirty="0" smtClean="0">
                    <a:latin typeface="Arial" charset="0"/>
                    <a:ea typeface="宋体" charset="-122"/>
                  </a:rPr>
                  <a:t>设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实对称矩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阵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𝐀</m:t>
                    </m:r>
                    <m:r>
                      <a:rPr lang="en-US" altLang="zh-CN" b="1">
                        <a:latin typeface="Cambria Math"/>
                      </a:rPr>
                      <m:t>=   </m:t>
                    </m:r>
                  </m:oMath>
                </a14:m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                               .</a:t>
                </a:r>
                <a:r>
                  <a:rPr lang="el-GR" altLang="zh-CN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endParaRPr lang="en-US" altLang="zh-CN" b="1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1) 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求上三角矩阵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B , 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对角矩阵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D , 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使得</a:t>
                </a:r>
                <a:endParaRPr lang="en-US" altLang="zh-CN" b="1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           A </a:t>
                </a:r>
                <a:r>
                  <a:rPr lang="en-US" altLang="zh-CN" b="1" dirty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=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en-US" altLang="zh-CN" b="1" dirty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B</a:t>
                </a:r>
                <a:r>
                  <a:rPr lang="el-GR" altLang="zh-CN" b="1" baseline="30000" dirty="0"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en-US" altLang="zh-CN" b="1" dirty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B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= B + B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l-GR" altLang="zh-CN" b="1" dirty="0" smtClean="0">
                    <a:latin typeface="Times New Roman" pitchFamily="18" charset="0"/>
                    <a:cs typeface="Times New Roman" pitchFamily="18" charset="0"/>
                  </a:rPr>
                  <a:t> –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D ;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2)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证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A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的特征值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Arial" charset="0"/>
                    <a:ea typeface="宋体" charset="-122"/>
                    <a:sym typeface="Symbol" pitchFamily="18" charset="2"/>
                  </a:rPr>
                  <a:t> </a:t>
                </a:r>
                <a:r>
                  <a:rPr lang="zh-CN" altLang="en-US" b="1" dirty="0" smtClean="0">
                    <a:latin typeface="Arial" charset="0"/>
                    <a:ea typeface="宋体" charset="-122"/>
                    <a:sym typeface="Symbol" pitchFamily="18" charset="2"/>
                  </a:rPr>
                  <a:t>都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满足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  <a:ea typeface="宋体" charset="-122"/>
                        <a:cs typeface="Times New Roman" pitchFamily="18" charset="0"/>
                      </a:rPr>
                      <m:t>𝟎</m:t>
                    </m:r>
                    <m:r>
                      <a:rPr lang="en-US" altLang="zh-CN" b="1" i="0" smtClean="0">
                        <a:latin typeface="Cambria Math"/>
                        <a:ea typeface="宋体" charset="-122"/>
                        <a:cs typeface="Times New Roman" pitchFamily="18" charset="0"/>
                      </a:rPr>
                      <m:t>&lt;</m:t>
                    </m:r>
                    <m:r>
                      <a:rPr lang="zh-CN" altLang="en-US" b="1" i="0" smtClean="0">
                        <a:latin typeface="Cambria Math"/>
                        <a:ea typeface="宋体" charset="-122"/>
                        <a:cs typeface="Times New Roman" pitchFamily="18" charset="0"/>
                      </a:rPr>
                      <m:t>𝛌</m:t>
                    </m:r>
                    <m:r>
                      <a:rPr lang="en-US" altLang="zh-CN" b="1" i="1">
                        <a:latin typeface="Cambria Math"/>
                        <a:ea typeface="宋体" charset="-122"/>
                        <a:cs typeface="Times New Roman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/>
                        <a:ea typeface="宋体" charset="-122"/>
                        <a:cs typeface="Times New Roman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/>
                        <a:ea typeface="宋体" charset="-122"/>
                        <a:cs typeface="Times New Roman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/>
                        <a:ea typeface="宋体" charset="-122"/>
                        <a:cs typeface="Times New Roman" pitchFamily="18" charset="0"/>
                      </a:rPr>
                      <m:t>𝟐</m:t>
                    </m:r>
                    <m:rad>
                      <m:radPr>
                        <m:degHide m:val="on"/>
                        <m:ctrlPr>
                          <a:rPr lang="en-US" altLang="zh-CN" b="1" i="1" smtClean="0">
                            <a:latin typeface="Cambria Math"/>
                            <a:ea typeface="宋体" charset="-122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1" i="1" smtClean="0">
                            <a:latin typeface="Cambria Math"/>
                            <a:ea typeface="宋体" charset="-122"/>
                            <a:cs typeface="Times New Roman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12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05450"/>
              </a:xfrm>
              <a:blipFill rotWithShape="1">
                <a:blip r:embed="rId2"/>
                <a:stretch>
                  <a:fillRect l="-1852" b="-3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3" name="Rectangle 3" descr="花束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6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211960" y="-1"/>
                <a:ext cx="3929089" cy="3912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800" b="1" i="0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altLang="zh-CN" sz="2800" b="1" i="0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800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-1"/>
                <a:ext cx="3929089" cy="391235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  <a:solidFill>
            <a:schemeClr val="bg1">
              <a:alpha val="70195"/>
            </a:schemeClr>
          </a:solidFill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提示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:   1)</a:t>
            </a:r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B =                                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D =                            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endParaRPr lang="zh-CN" altLang="zh-CN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buFontTx/>
              <a:buNone/>
            </a:pP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8198" name="Rectangle 3" descr="花束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19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78928" y="2420886"/>
                <a:ext cx="3493072" cy="3912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0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altLang="zh-CN" sz="2800" b="1" i="0" smtClean="0">
                              <a:latin typeface="Cambria Math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28" y="2420886"/>
                <a:ext cx="3493072" cy="391235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2422993"/>
                <a:ext cx="3586046" cy="3862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0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altLang="zh-CN" sz="2800" b="1" i="0" smtClean="0">
                              <a:latin typeface="Cambria Math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422993"/>
                <a:ext cx="3586046" cy="386201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  <a:solidFill>
            <a:schemeClr val="bg1">
              <a:alpha val="70195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2) 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若 </a:t>
            </a:r>
            <a:r>
              <a:rPr lang="en-US" altLang="zh-CN" b="1" dirty="0" smtClean="0">
                <a:latin typeface="Arial" charset="0"/>
                <a:ea typeface="宋体" charset="-122"/>
                <a:sym typeface="Symbol" pitchFamily="18" charset="2"/>
              </a:rPr>
              <a:t> 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是</a:t>
            </a:r>
            <a:r>
              <a:rPr lang="zh-CN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实对称矩阵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A 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的任意实</a:t>
            </a:r>
            <a:r>
              <a:rPr lang="zh-CN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特征值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,  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   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 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是属于 </a:t>
            </a:r>
            <a:r>
              <a:rPr lang="en-US" altLang="zh-CN" b="1" dirty="0" smtClean="0">
                <a:latin typeface="Arial" charset="0"/>
                <a:ea typeface="宋体" charset="-122"/>
                <a:sym typeface="Symbol" pitchFamily="18" charset="2"/>
              </a:rPr>
              <a:t> 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的实特征向量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则有</a:t>
            </a:r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     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b="1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B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B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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 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 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,   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b="1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 0 .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于是         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B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B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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 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 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, </a:t>
            </a:r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即               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|| B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||</a:t>
            </a:r>
            <a:r>
              <a:rPr lang="en-US" altLang="zh-CN" b="1" baseline="300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=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  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||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||</a:t>
            </a:r>
            <a:r>
              <a:rPr lang="en-US" altLang="zh-CN" b="1" baseline="300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. 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   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由于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B 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可逆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, 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B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 0 .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      故 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 &gt; 0 .</a:t>
            </a:r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buFontTx/>
              <a:buNone/>
            </a:pP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31747" name="Rectangle 3" descr="花束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6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05450"/>
              </a:xfrm>
              <a:solidFill>
                <a:schemeClr val="bg1">
                  <a:alpha val="70195"/>
                </a:schemeClr>
              </a:solidFill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设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</a:t>
                </a:r>
                <a:r>
                  <a:rPr lang="el-GR" altLang="zh-CN" b="1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b="1" baseline="-25000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是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A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的最大特征值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,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则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对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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X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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R</a:t>
                </a:r>
                <a:r>
                  <a:rPr lang="el-GR" altLang="zh-CN" sz="3600" b="1" baseline="30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,</a:t>
                </a:r>
                <a:r>
                  <a:rPr lang="en-US" altLang="zh-CN" b="1" baseline="30000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有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X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A X = X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B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B X = || B X ||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l-GR" altLang="zh-CN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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</a:t>
                </a:r>
                <a:r>
                  <a:rPr lang="el-GR" altLang="zh-CN" b="1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|| X ||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.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于是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     || B X ||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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1" i="1" smtClean="0">
                            <a:latin typeface="Cambria Math"/>
                            <a:ea typeface="宋体" charset="-122"/>
                            <a:cs typeface="Times New Roman" pitchFamily="18" charset="0"/>
                            <a:sym typeface="Symbol" pitchFamily="18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 </m:t>
                            </m:r>
                            <m:r>
                              <a:rPr lang="zh-CN" altLang="en-US" b="1" i="0" smtClean="0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𝛌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𝟏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|| X || , 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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X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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R</a:t>
                </a:r>
                <a:r>
                  <a:rPr lang="el-GR" altLang="zh-CN" sz="3600" b="1" baseline="30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.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由于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B </a:t>
                </a:r>
                <a:r>
                  <a:rPr lang="en-US" altLang="zh-CN" b="1" dirty="0" err="1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B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= B (B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B) B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-1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,   B </a:t>
                </a:r>
                <a:r>
                  <a:rPr lang="en-US" altLang="zh-CN" b="1" dirty="0" err="1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B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与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B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B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有</a:t>
                </a:r>
                <a:endParaRPr lang="en-US" altLang="zh-CN" b="1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相同的特征值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.</a:t>
                </a:r>
                <a:r>
                  <a:rPr lang="en-US" altLang="zh-CN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故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</a:t>
                </a:r>
                <a:r>
                  <a:rPr lang="el-GR" altLang="zh-CN" b="1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也是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B </a:t>
                </a:r>
                <a:r>
                  <a:rPr lang="en-US" altLang="zh-CN" b="1" dirty="0" err="1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B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的最大特征值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.  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也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有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|| B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X ||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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1" i="1">
                            <a:latin typeface="Cambria Math"/>
                            <a:ea typeface="宋体" charset="-122"/>
                            <a:cs typeface="Times New Roman" pitchFamily="18" charset="0"/>
                            <a:sym typeface="Symbol" pitchFamily="18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 </m:t>
                            </m:r>
                            <m:r>
                              <a:rPr lang="zh-CN" altLang="en-US" b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𝛌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𝟏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|| X || , 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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X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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R</a:t>
                </a:r>
                <a:r>
                  <a:rPr lang="el-GR" altLang="zh-CN" sz="3600" b="1" baseline="30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.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22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05450"/>
              </a:xfrm>
              <a:blipFill rotWithShape="1">
                <a:blip r:embed="rId2"/>
                <a:stretch>
                  <a:fillRect l="-593" r="-2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21" name="Rectangle 3" descr="花束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9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05450"/>
              </a:xfrm>
              <a:solidFill>
                <a:schemeClr val="bg1">
                  <a:alpha val="70195"/>
                </a:schemeClr>
              </a:solidFill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类似地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有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 || D X ||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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|| X || , 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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X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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R</a:t>
                </a:r>
                <a:r>
                  <a:rPr lang="el-GR" altLang="zh-CN" sz="3600" b="1" baseline="30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于是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, 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对任意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X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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R</a:t>
                </a:r>
                <a:r>
                  <a:rPr lang="el-GR" altLang="zh-CN" sz="3600" b="1" baseline="30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, 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    || A X || = || B X + B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l-GR" altLang="zh-CN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X </a:t>
                </a:r>
                <a:r>
                  <a:rPr lang="el-GR" altLang="zh-CN" b="1" dirty="0" smtClean="0">
                    <a:latin typeface="Times New Roman" pitchFamily="18" charset="0"/>
                    <a:cs typeface="Times New Roman" pitchFamily="18" charset="0"/>
                  </a:rPr>
                  <a:t>–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D X ||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                    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|| B X || + || B</a:t>
                </a:r>
                <a:r>
                  <a:rPr lang="el-GR" altLang="zh-CN" b="1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l-GR" altLang="zh-CN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X || </a:t>
                </a:r>
                <a:r>
                  <a:rPr lang="el-GR" altLang="zh-CN" b="1" dirty="0" smtClean="0">
                    <a:latin typeface="Times New Roman" pitchFamily="18" charset="0"/>
                    <a:cs typeface="Times New Roman" pitchFamily="18" charset="0"/>
                  </a:rPr>
                  <a:t>+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|| D X ||  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                                               (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三角不等式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)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                    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( 2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1" i="1">
                            <a:latin typeface="Cambria Math"/>
                            <a:ea typeface="宋体" charset="-122"/>
                            <a:cs typeface="Times New Roman" pitchFamily="18" charset="0"/>
                            <a:sym typeface="Symbol" pitchFamily="18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 </m:t>
                            </m:r>
                            <m:r>
                              <a:rPr lang="zh-CN" altLang="en-US" b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𝛌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𝟏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+ 1 ) || X || . 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endParaRPr lang="en-US" altLang="zh-CN" b="1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24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0545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Rectangle 3" descr="花束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12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69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05450"/>
              </a:xfrm>
              <a:solidFill>
                <a:schemeClr val="bg1">
                  <a:alpha val="70195"/>
                </a:schemeClr>
              </a:solidFill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特别地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, 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设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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是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A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属于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</a:t>
                </a:r>
                <a:r>
                  <a:rPr lang="el-GR" altLang="zh-CN" b="1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b="1" baseline="-25000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的特征向量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,  </a:t>
                </a:r>
                <a:r>
                  <a:rPr lang="zh-CN" altLang="en-US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则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    || A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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|| = ||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</a:t>
                </a:r>
                <a:r>
                  <a:rPr lang="el-GR" altLang="zh-CN" b="1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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|| = 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</a:t>
                </a:r>
                <a:r>
                  <a:rPr lang="el-GR" altLang="zh-CN" b="1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||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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||  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                    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( 2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1" i="1">
                            <a:latin typeface="Cambria Math"/>
                            <a:ea typeface="宋体" charset="-122"/>
                            <a:cs typeface="Times New Roman" pitchFamily="18" charset="0"/>
                            <a:sym typeface="Symbol" pitchFamily="18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 </m:t>
                            </m:r>
                            <m:r>
                              <a:rPr lang="zh-CN" altLang="en-US" b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𝛌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𝟏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+ 1 ) ||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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|| .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故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         0 &lt;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</a:t>
                </a:r>
                <a:r>
                  <a:rPr lang="el-GR" altLang="zh-CN" b="1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l-GR" altLang="zh-CN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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1" i="1">
                            <a:latin typeface="Cambria Math"/>
                            <a:ea typeface="宋体" charset="-122"/>
                            <a:cs typeface="Times New Roman" pitchFamily="18" charset="0"/>
                            <a:sym typeface="Symbol" pitchFamily="18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 </m:t>
                            </m:r>
                            <m:r>
                              <a:rPr lang="zh-CN" altLang="en-US" b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𝛌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  <a:ea typeface="宋体" charset="-122"/>
                                <a:cs typeface="Times New Roman" pitchFamily="18" charset="0"/>
                                <a:sym typeface="Symbol" pitchFamily="18" charset="2"/>
                              </a:rPr>
                              <m:t>𝟏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+ 1 ,  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</a:t>
                </a:r>
                <a:r>
                  <a:rPr lang="zh-CN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由此得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       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</a:t>
                </a:r>
                <a:r>
                  <a:rPr lang="el-GR" altLang="zh-CN" b="1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l-GR" altLang="zh-CN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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  <a:ea typeface="宋体" charset="-122"/>
                        <a:cs typeface="Times New Roman" pitchFamily="18" charset="0"/>
                      </a:rPr>
                      <m:t>𝟑</m:t>
                    </m:r>
                    <m:r>
                      <a:rPr lang="en-US" altLang="zh-CN" b="1" i="1">
                        <a:latin typeface="Cambria Math"/>
                        <a:ea typeface="宋体" charset="-122"/>
                        <a:cs typeface="Times New Roman" pitchFamily="18" charset="0"/>
                      </a:rPr>
                      <m:t>+</m:t>
                    </m:r>
                    <m:r>
                      <a:rPr lang="en-US" altLang="zh-CN" b="1" i="1">
                        <a:latin typeface="Cambria Math"/>
                        <a:ea typeface="宋体" charset="-122"/>
                        <a:cs typeface="Times New Roman" pitchFamily="18" charset="0"/>
                      </a:rPr>
                      <m:t>𝟐</m:t>
                    </m:r>
                    <m:rad>
                      <m:radPr>
                        <m:degHide m:val="on"/>
                        <m:ctrlPr>
                          <a:rPr lang="en-US" altLang="zh-CN" b="1" i="1">
                            <a:latin typeface="Cambria Math"/>
                            <a:ea typeface="宋体" charset="-122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1" i="1">
                            <a:latin typeface="Cambria Math"/>
                            <a:ea typeface="宋体" charset="-122"/>
                            <a:cs typeface="Times New Roman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  <a:sym typeface="Symbol" pitchFamily="18" charset="2"/>
                  </a:rPr>
                  <a:t>                </a:t>
                </a:r>
                <a:r>
                  <a:rPr lang="en-US" altLang="zh-CN" b="1" dirty="0" smtClean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endParaRPr lang="zh-CN" altLang="zh-CN" dirty="0" smtClean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269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05450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0" name="Rectangle 3" descr="花束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7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2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6600" smtClean="0">
                <a:latin typeface="Monotype Corsiva" pitchFamily="66" charset="0"/>
                <a:ea typeface="华文楷体" pitchFamily="2" charset="-122"/>
              </a:rPr>
              <a:t>Happy New year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Linear Discriminant Analysis (LDA)</a:t>
            </a:r>
          </a:p>
        </p:txBody>
      </p:sp>
      <p:pic>
        <p:nvPicPr>
          <p:cNvPr id="245763" name="Picture 3" descr="dudafigs03_Page_0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2" t="31885" r="16853" b="31883"/>
          <a:stretch>
            <a:fillRect/>
          </a:stretch>
        </p:blipFill>
        <p:spPr>
          <a:xfrm>
            <a:off x="755650" y="954088"/>
            <a:ext cx="8029575" cy="59039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834" name="Object 2"/>
          <p:cNvGraphicFramePr>
            <a:graphicFrameLocks noChangeAspect="1"/>
          </p:cNvGraphicFramePr>
          <p:nvPr/>
        </p:nvGraphicFramePr>
        <p:xfrm>
          <a:off x="100013" y="1573213"/>
          <a:ext cx="88646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82" name="公式" r:id="rId3" imgW="2933700" imgH="254000" progId="Equation.3">
                  <p:embed/>
                </p:oleObj>
              </mc:Choice>
              <mc:Fallback>
                <p:oleObj name="公式" r:id="rId3" imgW="2933700" imgH="254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3" y="1573213"/>
                        <a:ext cx="88646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6259" name="Object 3"/>
          <p:cNvGraphicFramePr>
            <a:graphicFrameLocks noChangeAspect="1"/>
          </p:cNvGraphicFramePr>
          <p:nvPr/>
        </p:nvGraphicFramePr>
        <p:xfrm>
          <a:off x="323850" y="2636838"/>
          <a:ext cx="172561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83" name="公式" r:id="rId5" imgW="545863" imgH="190417" progId="Equation.3">
                  <p:embed/>
                </p:oleObj>
              </mc:Choice>
              <mc:Fallback>
                <p:oleObj name="公式" r:id="rId5" imgW="545863" imgH="19041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36838"/>
                        <a:ext cx="1725613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6260" name="Object 4"/>
          <p:cNvGraphicFramePr>
            <a:graphicFrameLocks noChangeAspect="1"/>
          </p:cNvGraphicFramePr>
          <p:nvPr/>
        </p:nvGraphicFramePr>
        <p:xfrm>
          <a:off x="684213" y="3573463"/>
          <a:ext cx="7466012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84" name="公式" r:id="rId7" imgW="2425700" imgH="241300" progId="Equation.3">
                  <p:embed/>
                </p:oleObj>
              </mc:Choice>
              <mc:Fallback>
                <p:oleObj name="公式" r:id="rId7" imgW="24257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573463"/>
                        <a:ext cx="7466012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8" name="Object 6"/>
          <p:cNvGraphicFramePr>
            <a:graphicFrameLocks noChangeAspect="1"/>
          </p:cNvGraphicFramePr>
          <p:nvPr/>
        </p:nvGraphicFramePr>
        <p:xfrm>
          <a:off x="468313" y="549275"/>
          <a:ext cx="64643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85" name="公式" r:id="rId9" imgW="1993900" imgH="203200" progId="Equation.3">
                  <p:embed/>
                </p:oleObj>
              </mc:Choice>
              <mc:Fallback>
                <p:oleObj name="公式" r:id="rId9" imgW="19939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49275"/>
                        <a:ext cx="646430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6263" name="Object 7"/>
          <p:cNvGraphicFramePr>
            <a:graphicFrameLocks noChangeAspect="1"/>
          </p:cNvGraphicFramePr>
          <p:nvPr/>
        </p:nvGraphicFramePr>
        <p:xfrm>
          <a:off x="2987675" y="4437063"/>
          <a:ext cx="3211513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86" name="公式" r:id="rId11" imgW="1015559" imgH="253890" progId="Equation.3">
                  <p:embed/>
                </p:oleObj>
              </mc:Choice>
              <mc:Fallback>
                <p:oleObj name="公式" r:id="rId11" imgW="1015559" imgH="2538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437063"/>
                        <a:ext cx="3211513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96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96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96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9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9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96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96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858" name="Object 2"/>
          <p:cNvGraphicFramePr>
            <a:graphicFrameLocks noChangeAspect="1"/>
          </p:cNvGraphicFramePr>
          <p:nvPr/>
        </p:nvGraphicFramePr>
        <p:xfrm>
          <a:off x="179388" y="1357313"/>
          <a:ext cx="86725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0" name="公式" r:id="rId3" imgW="2933700" imgH="254000" progId="Equation.3">
                  <p:embed/>
                </p:oleObj>
              </mc:Choice>
              <mc:Fallback>
                <p:oleObj name="公式" r:id="rId3" imgW="2933700" imgH="254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357313"/>
                        <a:ext cx="86725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7283" name="Object 3"/>
          <p:cNvGraphicFramePr>
            <a:graphicFrameLocks noChangeAspect="1"/>
          </p:cNvGraphicFramePr>
          <p:nvPr/>
        </p:nvGraphicFramePr>
        <p:xfrm>
          <a:off x="971550" y="2492375"/>
          <a:ext cx="71755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1" name="公式" r:id="rId5" imgW="2400300" imgH="241300" progId="Equation.3">
                  <p:embed/>
                </p:oleObj>
              </mc:Choice>
              <mc:Fallback>
                <p:oleObj name="公式" r:id="rId5" imgW="24003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492375"/>
                        <a:ext cx="717550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7284" name="Object 4"/>
          <p:cNvGraphicFramePr>
            <a:graphicFrameLocks noChangeAspect="1"/>
          </p:cNvGraphicFramePr>
          <p:nvPr/>
        </p:nvGraphicFramePr>
        <p:xfrm>
          <a:off x="4500563" y="5734050"/>
          <a:ext cx="259238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2" name="公式" r:id="rId7" imgW="850531" imgH="203112" progId="Equation.3">
                  <p:embed/>
                </p:oleObj>
              </mc:Choice>
              <mc:Fallback>
                <p:oleObj name="公式" r:id="rId7" imgW="850531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734050"/>
                        <a:ext cx="259238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7285" name="Object 5"/>
          <p:cNvGraphicFramePr>
            <a:graphicFrameLocks noChangeAspect="1"/>
          </p:cNvGraphicFramePr>
          <p:nvPr/>
        </p:nvGraphicFramePr>
        <p:xfrm>
          <a:off x="1403350" y="5734050"/>
          <a:ext cx="257016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3" name="公式" r:id="rId9" imgW="812447" imgH="203112" progId="Equation.3">
                  <p:embed/>
                </p:oleObj>
              </mc:Choice>
              <mc:Fallback>
                <p:oleObj name="公式" r:id="rId9" imgW="812447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734050"/>
                        <a:ext cx="2570163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2" name="Object 6"/>
          <p:cNvGraphicFramePr>
            <a:graphicFrameLocks noChangeAspect="1"/>
          </p:cNvGraphicFramePr>
          <p:nvPr/>
        </p:nvGraphicFramePr>
        <p:xfrm>
          <a:off x="468313" y="549275"/>
          <a:ext cx="64643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4" name="公式" r:id="rId11" imgW="1993900" imgH="203200" progId="Equation.3">
                  <p:embed/>
                </p:oleObj>
              </mc:Choice>
              <mc:Fallback>
                <p:oleObj name="公式" r:id="rId11" imgW="19939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49275"/>
                        <a:ext cx="646430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7287" name="Object 7"/>
          <p:cNvGraphicFramePr>
            <a:graphicFrameLocks noChangeAspect="1"/>
          </p:cNvGraphicFramePr>
          <p:nvPr/>
        </p:nvGraphicFramePr>
        <p:xfrm>
          <a:off x="1692275" y="4724400"/>
          <a:ext cx="50403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5" name="公式" r:id="rId13" imgW="1651000" imgH="215900" progId="Equation.3">
                  <p:embed/>
                </p:oleObj>
              </mc:Choice>
              <mc:Fallback>
                <p:oleObj name="公式" r:id="rId13" imgW="1651000" imgH="215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724400"/>
                        <a:ext cx="5040313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7288" name="Object 8"/>
          <p:cNvGraphicFramePr>
            <a:graphicFrameLocks noChangeAspect="1"/>
          </p:cNvGraphicFramePr>
          <p:nvPr/>
        </p:nvGraphicFramePr>
        <p:xfrm>
          <a:off x="2916238" y="3573463"/>
          <a:ext cx="294957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6" name="公式" r:id="rId15" imgW="1015559" imgH="253890" progId="Equation.3">
                  <p:embed/>
                </p:oleObj>
              </mc:Choice>
              <mc:Fallback>
                <p:oleObj name="公式" r:id="rId15" imgW="1015559" imgH="25389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573463"/>
                        <a:ext cx="294957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97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97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97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97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49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497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97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97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97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97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451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, …,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到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V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的正交投影长度的平方和</a:t>
            </a:r>
            <a:endParaRPr lang="en-US" altLang="zh-CN" b="1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endParaRPr lang="en-US" altLang="zh-CN" b="1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1908175" y="1700213"/>
          <a:ext cx="4805363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38" name="公式" r:id="rId3" imgW="1701800" imgH="228600" progId="Equation.3">
                  <p:embed/>
                </p:oleObj>
              </mc:Choice>
              <mc:Fallback>
                <p:oleObj name="公式" r:id="rId3" imgW="1701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700213"/>
                        <a:ext cx="4805363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3708400" y="2492375"/>
            <a:ext cx="1079500" cy="649288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50800" algn="ctr">
            <a:solidFill>
              <a:srgbClr val="FFFFFF"/>
            </a:solidFill>
            <a:round/>
            <a:headEnd/>
            <a:tailEnd type="triangle" w="med" len="med"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908175" y="2492375"/>
          <a:ext cx="41036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39" name="公式" r:id="rId5" imgW="1435100" imgH="228600" progId="Equation.3">
                  <p:embed/>
                </p:oleObj>
              </mc:Choice>
              <mc:Fallback>
                <p:oleObj name="公式" r:id="rId5" imgW="1435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492375"/>
                        <a:ext cx="4103688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1908175" y="3284538"/>
          <a:ext cx="316071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40" name="公式" r:id="rId7" imgW="1104900" imgH="228600" progId="Equation.3">
                  <p:embed/>
                </p:oleObj>
              </mc:Choice>
              <mc:Fallback>
                <p:oleObj name="公式" r:id="rId7" imgW="1104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284538"/>
                        <a:ext cx="3160713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1908175" y="4005263"/>
          <a:ext cx="316071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41" name="公式" r:id="rId9" imgW="1104900" imgH="228600" progId="Equation.3">
                  <p:embed/>
                </p:oleObj>
              </mc:Choice>
              <mc:Fallback>
                <p:oleObj name="公式" r:id="rId9" imgW="1104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005263"/>
                        <a:ext cx="3160713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/>
          <p:cNvGraphicFramePr>
            <a:graphicFrameLocks noChangeAspect="1"/>
          </p:cNvGraphicFramePr>
          <p:nvPr/>
        </p:nvGraphicFramePr>
        <p:xfrm>
          <a:off x="1908175" y="4724400"/>
          <a:ext cx="340518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42" name="公式" r:id="rId11" imgW="1168400" imgH="228600" progId="Equation.3">
                  <p:embed/>
                </p:oleObj>
              </mc:Choice>
              <mc:Fallback>
                <p:oleObj name="公式" r:id="rId11" imgW="116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724400"/>
                        <a:ext cx="3405188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1"/>
          <p:cNvGraphicFramePr>
            <a:graphicFrameLocks noChangeAspect="1"/>
          </p:cNvGraphicFramePr>
          <p:nvPr/>
        </p:nvGraphicFramePr>
        <p:xfrm>
          <a:off x="1908175" y="5445125"/>
          <a:ext cx="337185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43" name="公式" r:id="rId13" imgW="1181100" imgH="228600" progId="Equation.3">
                  <p:embed/>
                </p:oleObj>
              </mc:Choice>
              <mc:Fallback>
                <p:oleObj name="公式" r:id="rId13" imgW="1181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445125"/>
                        <a:ext cx="337185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5543550" y="4005263"/>
            <a:ext cx="3600450" cy="1471612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P </a:t>
            </a:r>
            <a:r>
              <a:rPr kumimoji="0" lang="zh-CN" altLang="en-US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正交矩阵</a:t>
            </a:r>
            <a:r>
              <a:rPr kumimoji="0" lang="en-US" altLang="zh-CN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 D = 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</a:t>
            </a:r>
            <a:r>
              <a:rPr kumimoji="0" lang="en-US" altLang="zh-CN" sz="3200" kern="0" dirty="0" err="1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diag</a:t>
            </a:r>
            <a:r>
              <a:rPr kumimoji="0" lang="en-US" altLang="zh-CN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{ </a:t>
            </a:r>
            <a:r>
              <a:rPr kumimoji="0" lang="el-GR" altLang="zh-CN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λ</a:t>
            </a:r>
            <a:r>
              <a:rPr kumimoji="0" lang="en-US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lang="en-US" altLang="zh-CN" sz="32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kumimoji="0" lang="el-GR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sz="3200" kern="0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…</a:t>
            </a:r>
            <a:r>
              <a:rPr lang="en-US" altLang="zh-CN" sz="32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kumimoji="0" lang="el-GR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l-GR" altLang="zh-CN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λ</a:t>
            </a:r>
            <a:r>
              <a:rPr kumimoji="0" lang="en-US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kumimoji="0" lang="en-US" altLang="zh-CN" sz="32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sz="32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}</a:t>
            </a:r>
            <a:endParaRPr kumimoji="0" lang="zh-CN" altLang="en-US" sz="3200" kern="0" dirty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0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98308" name="Object 4"/>
          <p:cNvGraphicFramePr>
            <a:graphicFrameLocks noChangeAspect="1"/>
          </p:cNvGraphicFramePr>
          <p:nvPr/>
        </p:nvGraphicFramePr>
        <p:xfrm>
          <a:off x="3132138" y="1628775"/>
          <a:ext cx="536575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38" name="公式" r:id="rId3" imgW="2565400" imgH="850900" progId="Equation.3">
                  <p:embed/>
                </p:oleObj>
              </mc:Choice>
              <mc:Fallback>
                <p:oleObj name="公式" r:id="rId3" imgW="2565400" imgH="85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628775"/>
                        <a:ext cx="536575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3" name="Object 5"/>
          <p:cNvGraphicFramePr>
            <a:graphicFrameLocks noChangeAspect="1"/>
          </p:cNvGraphicFramePr>
          <p:nvPr/>
        </p:nvGraphicFramePr>
        <p:xfrm>
          <a:off x="539750" y="188913"/>
          <a:ext cx="674687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39" name="公式" r:id="rId5" imgW="3073400" imgH="304800" progId="Equation.3">
                  <p:embed/>
                </p:oleObj>
              </mc:Choice>
              <mc:Fallback>
                <p:oleObj name="公式" r:id="rId5" imgW="3073400" imgH="304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88913"/>
                        <a:ext cx="6746875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8311" name="Object 7"/>
          <p:cNvGraphicFramePr>
            <a:graphicFrameLocks noChangeAspect="1"/>
          </p:cNvGraphicFramePr>
          <p:nvPr/>
        </p:nvGraphicFramePr>
        <p:xfrm>
          <a:off x="1116013" y="908050"/>
          <a:ext cx="28829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40" name="公式" r:id="rId7" imgW="1002865" imgH="253890" progId="Equation.3">
                  <p:embed/>
                </p:oleObj>
              </mc:Choice>
              <mc:Fallback>
                <p:oleObj name="公式" r:id="rId7" imgW="1002865" imgH="2538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08050"/>
                        <a:ext cx="28829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5" name="Object 8"/>
          <p:cNvGraphicFramePr>
            <a:graphicFrameLocks noChangeAspect="1"/>
          </p:cNvGraphicFramePr>
          <p:nvPr/>
        </p:nvGraphicFramePr>
        <p:xfrm>
          <a:off x="468313" y="3500438"/>
          <a:ext cx="67183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41" name="公式" r:id="rId9" imgW="3060700" imgH="304800" progId="Equation.3">
                  <p:embed/>
                </p:oleObj>
              </mc:Choice>
              <mc:Fallback>
                <p:oleObj name="公式" r:id="rId9" imgW="3060700" imgH="304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500438"/>
                        <a:ext cx="671830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8315" name="Object 11"/>
          <p:cNvGraphicFramePr>
            <a:graphicFrameLocks noChangeAspect="1"/>
          </p:cNvGraphicFramePr>
          <p:nvPr/>
        </p:nvGraphicFramePr>
        <p:xfrm>
          <a:off x="900113" y="4149725"/>
          <a:ext cx="28829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42" name="公式" r:id="rId11" imgW="1002865" imgH="253890" progId="Equation.3">
                  <p:embed/>
                </p:oleObj>
              </mc:Choice>
              <mc:Fallback>
                <p:oleObj name="公式" r:id="rId11" imgW="1002865" imgH="25389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149725"/>
                        <a:ext cx="28829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8316" name="Object 12"/>
          <p:cNvGraphicFramePr>
            <a:graphicFrameLocks noChangeAspect="1"/>
          </p:cNvGraphicFramePr>
          <p:nvPr/>
        </p:nvGraphicFramePr>
        <p:xfrm>
          <a:off x="2947988" y="4868863"/>
          <a:ext cx="594995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43" name="公式" r:id="rId12" imgW="2844800" imgH="850900" progId="Equation.3">
                  <p:embed/>
                </p:oleObj>
              </mc:Choice>
              <mc:Fallback>
                <p:oleObj name="公式" r:id="rId12" imgW="2844800" imgH="850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4868863"/>
                        <a:ext cx="594995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98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98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98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98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98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98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98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98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98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98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98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906" name="Object 2"/>
          <p:cNvGraphicFramePr>
            <a:graphicFrameLocks noChangeAspect="1"/>
          </p:cNvGraphicFramePr>
          <p:nvPr/>
        </p:nvGraphicFramePr>
        <p:xfrm>
          <a:off x="1763713" y="1700213"/>
          <a:ext cx="6056312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62" name="公式" r:id="rId3" imgW="2895600" imgH="850900" progId="Equation.3">
                  <p:embed/>
                </p:oleObj>
              </mc:Choice>
              <mc:Fallback>
                <p:oleObj name="公式" r:id="rId3" imgW="2895600" imgH="850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700213"/>
                        <a:ext cx="6056312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07" name="Object 3"/>
          <p:cNvGraphicFramePr>
            <a:graphicFrameLocks noChangeAspect="1"/>
          </p:cNvGraphicFramePr>
          <p:nvPr/>
        </p:nvGraphicFramePr>
        <p:xfrm>
          <a:off x="539750" y="188913"/>
          <a:ext cx="674687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63" name="公式" r:id="rId5" imgW="3073400" imgH="304800" progId="Equation.3">
                  <p:embed/>
                </p:oleObj>
              </mc:Choice>
              <mc:Fallback>
                <p:oleObj name="公式" r:id="rId5" imgW="3073400" imgH="30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88913"/>
                        <a:ext cx="6746875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08" name="Object 4"/>
          <p:cNvGraphicFramePr>
            <a:graphicFrameLocks noChangeAspect="1"/>
          </p:cNvGraphicFramePr>
          <p:nvPr/>
        </p:nvGraphicFramePr>
        <p:xfrm>
          <a:off x="1116013" y="908050"/>
          <a:ext cx="28829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64" name="公式" r:id="rId7" imgW="1002865" imgH="253890" progId="Equation.3">
                  <p:embed/>
                </p:oleObj>
              </mc:Choice>
              <mc:Fallback>
                <p:oleObj name="公式" r:id="rId7" imgW="1002865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08050"/>
                        <a:ext cx="28829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09" name="Object 5"/>
          <p:cNvGraphicFramePr>
            <a:graphicFrameLocks noChangeAspect="1"/>
          </p:cNvGraphicFramePr>
          <p:nvPr/>
        </p:nvGraphicFramePr>
        <p:xfrm>
          <a:off x="468313" y="3500438"/>
          <a:ext cx="67183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65" name="公式" r:id="rId9" imgW="3060700" imgH="304800" progId="Equation.3">
                  <p:embed/>
                </p:oleObj>
              </mc:Choice>
              <mc:Fallback>
                <p:oleObj name="公式" r:id="rId9" imgW="3060700" imgH="304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500438"/>
                        <a:ext cx="671830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0" name="Object 6"/>
          <p:cNvGraphicFramePr>
            <a:graphicFrameLocks noChangeAspect="1"/>
          </p:cNvGraphicFramePr>
          <p:nvPr/>
        </p:nvGraphicFramePr>
        <p:xfrm>
          <a:off x="900113" y="4149725"/>
          <a:ext cx="28829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66" name="公式" r:id="rId11" imgW="1002865" imgH="253890" progId="Equation.3">
                  <p:embed/>
                </p:oleObj>
              </mc:Choice>
              <mc:Fallback>
                <p:oleObj name="公式" r:id="rId11" imgW="1002865" imgH="25389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149725"/>
                        <a:ext cx="28829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1" name="Object 7"/>
          <p:cNvGraphicFramePr>
            <a:graphicFrameLocks noChangeAspect="1"/>
          </p:cNvGraphicFramePr>
          <p:nvPr/>
        </p:nvGraphicFramePr>
        <p:xfrm>
          <a:off x="1547813" y="4868863"/>
          <a:ext cx="7358062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67" name="公式" r:id="rId12" imgW="3517900" imgH="850900" progId="Equation.3">
                  <p:embed/>
                </p:oleObj>
              </mc:Choice>
              <mc:Fallback>
                <p:oleObj name="公式" r:id="rId12" imgW="3517900" imgH="850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868863"/>
                        <a:ext cx="7358062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4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    若存在变量替换</a:t>
            </a:r>
            <a:r>
              <a:rPr lang="zh-CN" altLang="en-US" b="1" dirty="0" smtClean="0">
                <a:latin typeface="宋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X = C Y,</a:t>
            </a:r>
            <a:r>
              <a:rPr lang="en-US" altLang="zh-CN" b="1" dirty="0" smtClean="0">
                <a:latin typeface="宋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将二次型</a:t>
            </a:r>
            <a:endParaRPr lang="zh-CN" altLang="en-US" b="1" dirty="0" smtClean="0"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宋体" pitchFamily="2" charset="-122"/>
              </a:rPr>
              <a:t>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 = X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 smtClean="0">
                <a:latin typeface="Times New Roman" pitchFamily="18" charset="0"/>
              </a:rPr>
              <a:t>A X</a:t>
            </a:r>
            <a:r>
              <a:rPr lang="en-US" altLang="zh-CN" b="1" dirty="0" smtClean="0">
                <a:latin typeface="宋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变为</a:t>
            </a:r>
            <a:r>
              <a:rPr lang="zh-CN" altLang="en-US" b="1" dirty="0" smtClean="0">
                <a:latin typeface="宋体" pitchFamily="2" charset="-122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g</a:t>
            </a:r>
            <a:r>
              <a:rPr lang="en-US" altLang="zh-CN" b="1" dirty="0" smtClean="0">
                <a:latin typeface="Times New Roman" pitchFamily="18" charset="0"/>
              </a:rPr>
              <a:t> = Y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 </a:t>
            </a:r>
            <a:r>
              <a:rPr lang="en-US" altLang="zh-CN" b="1" dirty="0" smtClean="0">
                <a:latin typeface="Times New Roman" pitchFamily="18" charset="0"/>
              </a:rPr>
              <a:t>B Y ,  ( 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即有</a:t>
            </a:r>
            <a:endParaRPr lang="en-US" altLang="zh-CN" b="1" dirty="0" smtClean="0">
              <a:solidFill>
                <a:schemeClr val="accent6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可逆矩阵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华文楷体" pitchFamily="2" charset="-122"/>
              </a:rPr>
              <a:t>C ,  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使得 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</a:rPr>
              <a:t>B = C</a:t>
            </a:r>
            <a:r>
              <a:rPr lang="en-US" altLang="zh-CN" b="1" baseline="30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</a:rPr>
              <a:t>A C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则称</a:t>
            </a:r>
            <a:endParaRPr lang="en-US" altLang="zh-CN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二次型</a:t>
            </a:r>
            <a:r>
              <a:rPr lang="zh-CN" altLang="en-US" b="1" dirty="0" smtClean="0">
                <a:latin typeface="宋体" pitchFamily="2" charset="-122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f 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与</a:t>
            </a:r>
            <a:r>
              <a:rPr lang="zh-CN" altLang="en-US" b="1" dirty="0" smtClean="0">
                <a:latin typeface="宋体" pitchFamily="2" charset="-122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g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等价</a:t>
            </a:r>
            <a:r>
              <a:rPr lang="en-US" altLang="zh-CN" b="1" dirty="0" smtClean="0">
                <a:latin typeface="宋体" pitchFamily="2" charset="-122"/>
              </a:rPr>
              <a:t>,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称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与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华文楷体" pitchFamily="2" charset="-122"/>
              </a:rPr>
              <a:t>B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合同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i="1" dirty="0" smtClean="0">
                <a:latin typeface="Times New Roman" pitchFamily="18" charset="0"/>
              </a:rPr>
              <a:t>             f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sym typeface="Symbol" pitchFamily="18" charset="2"/>
              </a:rPr>
              <a:t>、</a:t>
            </a:r>
            <a:r>
              <a:rPr lang="en-US" altLang="zh-CN" b="1" i="1" dirty="0" smtClean="0">
                <a:latin typeface="Times New Roman" pitchFamily="18" charset="0"/>
              </a:rPr>
              <a:t>g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等价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    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dirty="0" smtClean="0">
                <a:solidFill>
                  <a:srgbClr val="002060"/>
                </a:solidFill>
                <a:latin typeface="华文楷体" pitchFamily="2" charset="-122"/>
                <a:ea typeface="华文楷体" pitchFamily="2" charset="-122"/>
              </a:rPr>
              <a:t>与 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pitchFamily="18" charset="0"/>
                <a:ea typeface="华文楷体" pitchFamily="2" charset="-122"/>
              </a:rPr>
              <a:t>B </a:t>
            </a:r>
            <a:r>
              <a:rPr lang="zh-CN" altLang="en-US" b="1" dirty="0" smtClean="0">
                <a:solidFill>
                  <a:srgbClr val="002060"/>
                </a:solidFill>
                <a:latin typeface="华文楷体" pitchFamily="2" charset="-122"/>
                <a:ea typeface="华文楷体" pitchFamily="2" charset="-122"/>
              </a:rPr>
              <a:t>合同</a:t>
            </a:r>
            <a:endParaRPr lang="en-US" altLang="zh-CN" b="1" dirty="0" smtClean="0">
              <a:solidFill>
                <a:srgbClr val="00206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pic>
        <p:nvPicPr>
          <p:cNvPr id="84995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二次型的等价与矩阵的合同</a:t>
            </a:r>
          </a:p>
        </p:txBody>
      </p:sp>
    </p:spTree>
    <p:extLst>
      <p:ext uri="{BB962C8B-B14F-4D97-AF65-F5344CB8AC3E}">
        <p14:creationId xmlns:p14="http://schemas.microsoft.com/office/powerpoint/2010/main" val="54975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7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7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7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7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7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7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7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7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7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二次型的等价满足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       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反身性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对称性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传递性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是全体二次型上的等价关系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类似的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合同关系也是全体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n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级矩阵上的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   等价关系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77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2" name="Object 4"/>
          <p:cNvGraphicFramePr>
            <a:graphicFrameLocks noChangeAspect="1"/>
          </p:cNvGraphicFramePr>
          <p:nvPr/>
        </p:nvGraphicFramePr>
        <p:xfrm>
          <a:off x="660400" y="476250"/>
          <a:ext cx="56070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98" name="公式" r:id="rId3" imgW="1854200" imgH="254000" progId="Equation.3">
                  <p:embed/>
                </p:oleObj>
              </mc:Choice>
              <mc:Fallback>
                <p:oleObj name="公式" r:id="rId3" imgW="1854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476250"/>
                        <a:ext cx="560705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3" name="Object 5"/>
          <p:cNvGraphicFramePr>
            <a:graphicFrameLocks noChangeAspect="1"/>
          </p:cNvGraphicFramePr>
          <p:nvPr/>
        </p:nvGraphicFramePr>
        <p:xfrm>
          <a:off x="3165475" y="1341438"/>
          <a:ext cx="44704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99" name="公式" r:id="rId5" imgW="1473200" imgH="228600" progId="Equation.3">
                  <p:embed/>
                </p:oleObj>
              </mc:Choice>
              <mc:Fallback>
                <p:oleObj name="公式" r:id="rId5" imgW="1473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341438"/>
                        <a:ext cx="447040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5882" name="Object 10"/>
          <p:cNvGraphicFramePr>
            <a:graphicFrameLocks noChangeAspect="1"/>
          </p:cNvGraphicFramePr>
          <p:nvPr/>
        </p:nvGraphicFramePr>
        <p:xfrm>
          <a:off x="250825" y="2565400"/>
          <a:ext cx="4108450" cy="193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00" name="公式" r:id="rId7" imgW="1511300" imgH="711200" progId="Equation.3">
                  <p:embed/>
                </p:oleObj>
              </mc:Choice>
              <mc:Fallback>
                <p:oleObj name="公式" r:id="rId7" imgW="1511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565400"/>
                        <a:ext cx="4108450" cy="193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5884" name="Object 12"/>
          <p:cNvGraphicFramePr>
            <a:graphicFrameLocks noChangeAspect="1"/>
          </p:cNvGraphicFramePr>
          <p:nvPr/>
        </p:nvGraphicFramePr>
        <p:xfrm>
          <a:off x="827088" y="5013325"/>
          <a:ext cx="746601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01" name="公式" r:id="rId9" imgW="2425700" imgH="254000" progId="Equation.3">
                  <p:embed/>
                </p:oleObj>
              </mc:Choice>
              <mc:Fallback>
                <p:oleObj name="公式" r:id="rId9" imgW="2425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013325"/>
                        <a:ext cx="7466012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5885" name="Freeform 13" descr="花束"/>
          <p:cNvSpPr>
            <a:spLocks/>
          </p:cNvSpPr>
          <p:nvPr/>
        </p:nvSpPr>
        <p:spPr bwMode="auto">
          <a:xfrm>
            <a:off x="4356100" y="2133600"/>
            <a:ext cx="600075" cy="2951163"/>
          </a:xfrm>
          <a:custGeom>
            <a:avLst/>
            <a:gdLst>
              <a:gd name="T0" fmla="*/ 2147483647 w 378"/>
              <a:gd name="T1" fmla="*/ 0 h 1859"/>
              <a:gd name="T2" fmla="*/ 2147483647 w 378"/>
              <a:gd name="T3" fmla="*/ 2147483647 h 1859"/>
              <a:gd name="T4" fmla="*/ 2147483647 w 378"/>
              <a:gd name="T5" fmla="*/ 2147483647 h 1859"/>
              <a:gd name="T6" fmla="*/ 2147483647 w 378"/>
              <a:gd name="T7" fmla="*/ 2147483647 h 1859"/>
              <a:gd name="T8" fmla="*/ 0 60000 65536"/>
              <a:gd name="T9" fmla="*/ 0 60000 65536"/>
              <a:gd name="T10" fmla="*/ 0 60000 65536"/>
              <a:gd name="T11" fmla="*/ 0 60000 65536"/>
              <a:gd name="T12" fmla="*/ 0 w 378"/>
              <a:gd name="T13" fmla="*/ 0 h 1859"/>
              <a:gd name="T14" fmla="*/ 378 w 378"/>
              <a:gd name="T15" fmla="*/ 1859 h 18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8" h="1859">
                <a:moveTo>
                  <a:pt x="242" y="0"/>
                </a:moveTo>
                <a:cubicBezTo>
                  <a:pt x="121" y="347"/>
                  <a:pt x="0" y="695"/>
                  <a:pt x="15" y="952"/>
                </a:cubicBezTo>
                <a:cubicBezTo>
                  <a:pt x="30" y="1209"/>
                  <a:pt x="288" y="1391"/>
                  <a:pt x="333" y="1542"/>
                </a:cubicBezTo>
                <a:cubicBezTo>
                  <a:pt x="378" y="1693"/>
                  <a:pt x="333" y="1776"/>
                  <a:pt x="288" y="1859"/>
                </a:cubicBezTo>
              </a:path>
            </a:pathLst>
          </a:cu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735886" name="Object 14"/>
          <p:cNvGraphicFramePr>
            <a:graphicFrameLocks noChangeAspect="1"/>
          </p:cNvGraphicFramePr>
          <p:nvPr/>
        </p:nvGraphicFramePr>
        <p:xfrm>
          <a:off x="2987675" y="5876925"/>
          <a:ext cx="3316288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02" name="公式" r:id="rId11" imgW="1193800" imgH="254000" progId="Equation.3">
                  <p:embed/>
                </p:oleObj>
              </mc:Choice>
              <mc:Fallback>
                <p:oleObj name="公式" r:id="rId11" imgW="11938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876925"/>
                        <a:ext cx="3316288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5887" name="Object 15"/>
          <p:cNvGraphicFramePr>
            <a:graphicFrameLocks noChangeAspect="1"/>
          </p:cNvGraphicFramePr>
          <p:nvPr/>
        </p:nvGraphicFramePr>
        <p:xfrm>
          <a:off x="5435600" y="2276475"/>
          <a:ext cx="2576513" cy="188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03" name="公式" r:id="rId13" imgW="1168400" imgH="850900" progId="Equation.3">
                  <p:embed/>
                </p:oleObj>
              </mc:Choice>
              <mc:Fallback>
                <p:oleObj name="公式" r:id="rId13" imgW="11684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276475"/>
                        <a:ext cx="2576513" cy="188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5888" name="Rectangle 16"/>
          <p:cNvSpPr>
            <a:spLocks noChangeArrowheads="1"/>
          </p:cNvSpPr>
          <p:nvPr/>
        </p:nvSpPr>
        <p:spPr bwMode="auto">
          <a:xfrm>
            <a:off x="3276600" y="4365625"/>
            <a:ext cx="4319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ea typeface="华文楷体" pitchFamily="2" charset="-122"/>
              </a:rPr>
              <a:t>作变量替换</a:t>
            </a:r>
            <a:r>
              <a:rPr kumimoji="0" lang="zh-CN" altLang="en-US">
                <a:latin typeface="Times New Roman" pitchFamily="18" charset="0"/>
              </a:rPr>
              <a:t> </a:t>
            </a:r>
            <a:r>
              <a:rPr kumimoji="0" lang="en-US" altLang="zh-CN">
                <a:latin typeface="Times New Roman" pitchFamily="18" charset="0"/>
              </a:rPr>
              <a:t>X = C Y</a:t>
            </a:r>
          </a:p>
        </p:txBody>
      </p:sp>
    </p:spTree>
    <p:extLst>
      <p:ext uri="{BB962C8B-B14F-4D97-AF65-F5344CB8AC3E}">
        <p14:creationId xmlns:p14="http://schemas.microsoft.com/office/powerpoint/2010/main" val="30783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358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35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35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735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735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735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35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7358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35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35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35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35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735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35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35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5885" grpId="0" animBg="1"/>
      <p:bldP spid="6735888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08195" name="Object 3"/>
          <p:cNvGraphicFramePr>
            <a:graphicFrameLocks noChangeAspect="1"/>
          </p:cNvGraphicFramePr>
          <p:nvPr/>
        </p:nvGraphicFramePr>
        <p:xfrm>
          <a:off x="3276600" y="2924175"/>
          <a:ext cx="3960813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2" name="公式" r:id="rId3" imgW="1524000" imgH="711200" progId="Equation.3">
                  <p:embed/>
                </p:oleObj>
              </mc:Choice>
              <mc:Fallback>
                <p:oleObj name="公式" r:id="rId3" imgW="1524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24175"/>
                        <a:ext cx="3960813" cy="185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08196" name="Rectangle 4"/>
          <p:cNvSpPr>
            <a:spLocks noChangeArrowheads="1"/>
          </p:cNvSpPr>
          <p:nvPr/>
        </p:nvSpPr>
        <p:spPr bwMode="auto">
          <a:xfrm>
            <a:off x="539750" y="2492375"/>
            <a:ext cx="2106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ea typeface="华文楷体" pitchFamily="2" charset="-122"/>
              </a:rPr>
              <a:t>令</a:t>
            </a:r>
            <a:r>
              <a:rPr kumimoji="0" lang="zh-CN" altLang="en-US">
                <a:latin typeface="Times New Roman" pitchFamily="18" charset="0"/>
              </a:rPr>
              <a:t> </a:t>
            </a:r>
            <a:r>
              <a:rPr kumimoji="0" lang="en-US" altLang="zh-CN">
                <a:latin typeface="Times New Roman" pitchFamily="18" charset="0"/>
              </a:rPr>
              <a:t>X = C Y</a:t>
            </a:r>
          </a:p>
        </p:txBody>
      </p:sp>
      <p:sp>
        <p:nvSpPr>
          <p:cNvPr id="6408197" name="AutoShape 5"/>
          <p:cNvSpPr>
            <a:spLocks noChangeArrowheads="1"/>
          </p:cNvSpPr>
          <p:nvPr/>
        </p:nvSpPr>
        <p:spPr bwMode="auto">
          <a:xfrm>
            <a:off x="3276600" y="2852738"/>
            <a:ext cx="4032250" cy="1871662"/>
          </a:xfrm>
          <a:prstGeom prst="bracketPair">
            <a:avLst>
              <a:gd name="adj" fmla="val 11111"/>
            </a:avLst>
          </a:prstGeom>
          <a:noFill/>
          <a:ln w="317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04453" name="Object 6"/>
          <p:cNvGraphicFramePr>
            <a:graphicFrameLocks noChangeAspect="1"/>
          </p:cNvGraphicFramePr>
          <p:nvPr/>
        </p:nvGraphicFramePr>
        <p:xfrm>
          <a:off x="1258888" y="260350"/>
          <a:ext cx="72548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3" name="公式" r:id="rId5" imgW="2692400" imgH="254000" progId="Equation.3">
                  <p:embed/>
                </p:oleObj>
              </mc:Choice>
              <mc:Fallback>
                <p:oleObj name="公式" r:id="rId5" imgW="26924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60350"/>
                        <a:ext cx="725487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08201" name="Rectangle 9"/>
          <p:cNvSpPr>
            <a:spLocks noChangeArrowheads="1"/>
          </p:cNvSpPr>
          <p:nvPr/>
        </p:nvSpPr>
        <p:spPr bwMode="auto">
          <a:xfrm>
            <a:off x="4140200" y="4868863"/>
            <a:ext cx="2447925" cy="1728787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408202" name="Rectangle 10"/>
          <p:cNvSpPr>
            <a:spLocks noChangeArrowheads="1"/>
          </p:cNvSpPr>
          <p:nvPr/>
        </p:nvSpPr>
        <p:spPr bwMode="auto">
          <a:xfrm>
            <a:off x="3995738" y="1125538"/>
            <a:ext cx="2663825" cy="1655762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04456" name="Object 11"/>
          <p:cNvGraphicFramePr>
            <a:graphicFrameLocks noChangeAspect="1"/>
          </p:cNvGraphicFramePr>
          <p:nvPr/>
        </p:nvGraphicFramePr>
        <p:xfrm>
          <a:off x="3851275" y="1052513"/>
          <a:ext cx="2868613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4" name="公式" r:id="rId7" imgW="1117600" imgH="711200" progId="Equation.3">
                  <p:embed/>
                </p:oleObj>
              </mc:Choice>
              <mc:Fallback>
                <p:oleObj name="公式" r:id="rId7" imgW="11176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1052513"/>
                        <a:ext cx="2868613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8204" name="Object 12" descr="花束"/>
          <p:cNvGraphicFramePr>
            <a:graphicFrameLocks noChangeAspect="1"/>
          </p:cNvGraphicFramePr>
          <p:nvPr/>
        </p:nvGraphicFramePr>
        <p:xfrm>
          <a:off x="1619250" y="1628775"/>
          <a:ext cx="2376488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5" name="公式" r:id="rId9" imgW="838200" imgH="228600" progId="Equation.3">
                  <p:embed/>
                </p:oleObj>
              </mc:Choice>
              <mc:Fallback>
                <p:oleObj name="公式" r:id="rId9" imgW="838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628775"/>
                        <a:ext cx="2376488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1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8205" name="Object 13" descr="花束"/>
          <p:cNvGraphicFramePr>
            <a:graphicFrameLocks noChangeAspect="1"/>
          </p:cNvGraphicFramePr>
          <p:nvPr/>
        </p:nvGraphicFramePr>
        <p:xfrm>
          <a:off x="6588125" y="1052513"/>
          <a:ext cx="896938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6" name="公式" r:id="rId12" imgW="355446" imgH="710891" progId="Equation.3">
                  <p:embed/>
                </p:oleObj>
              </mc:Choice>
              <mc:Fallback>
                <p:oleObj name="公式" r:id="rId12" imgW="355446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1052513"/>
                        <a:ext cx="896938" cy="179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1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8206" name="Object 14" descr="花束"/>
          <p:cNvGraphicFramePr>
            <a:graphicFrameLocks noChangeAspect="1"/>
          </p:cNvGraphicFramePr>
          <p:nvPr/>
        </p:nvGraphicFramePr>
        <p:xfrm>
          <a:off x="971550" y="3573463"/>
          <a:ext cx="22320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7" name="公式" r:id="rId14" imgW="863225" imgH="228501" progId="Equation.3">
                  <p:embed/>
                </p:oleObj>
              </mc:Choice>
              <mc:Fallback>
                <p:oleObj name="公式" r:id="rId14" imgW="863225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573463"/>
                        <a:ext cx="22320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1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8207" name="Object 15" descr="花束"/>
          <p:cNvGraphicFramePr>
            <a:graphicFrameLocks noChangeAspect="1"/>
          </p:cNvGraphicFramePr>
          <p:nvPr/>
        </p:nvGraphicFramePr>
        <p:xfrm>
          <a:off x="7380288" y="2781300"/>
          <a:ext cx="931862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8" name="公式" r:id="rId16" imgW="330057" imgH="710891" progId="Equation.3">
                  <p:embed/>
                </p:oleObj>
              </mc:Choice>
              <mc:Fallback>
                <p:oleObj name="公式" r:id="rId16" imgW="330057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2781300"/>
                        <a:ext cx="931862" cy="200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1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8208" name="Object 16" descr="花束"/>
          <p:cNvGraphicFramePr>
            <a:graphicFrameLocks noChangeAspect="1"/>
          </p:cNvGraphicFramePr>
          <p:nvPr/>
        </p:nvGraphicFramePr>
        <p:xfrm>
          <a:off x="1619250" y="5373688"/>
          <a:ext cx="23764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9" name="公式" r:id="rId18" imgW="863225" imgH="228501" progId="Equation.3">
                  <p:embed/>
                </p:oleObj>
              </mc:Choice>
              <mc:Fallback>
                <p:oleObj name="公式" r:id="rId18" imgW="863225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373688"/>
                        <a:ext cx="23764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1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8209" name="Object 17" descr="花束"/>
          <p:cNvGraphicFramePr>
            <a:graphicFrameLocks noChangeAspect="1"/>
          </p:cNvGraphicFramePr>
          <p:nvPr/>
        </p:nvGraphicFramePr>
        <p:xfrm>
          <a:off x="6659563" y="4797425"/>
          <a:ext cx="868362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0" name="公式" r:id="rId20" imgW="330057" imgH="710891" progId="Equation.3">
                  <p:embed/>
                </p:oleObj>
              </mc:Choice>
              <mc:Fallback>
                <p:oleObj name="公式" r:id="rId20" imgW="330057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797425"/>
                        <a:ext cx="868362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1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8210" name="Object 18"/>
          <p:cNvGraphicFramePr>
            <a:graphicFrameLocks noChangeAspect="1"/>
          </p:cNvGraphicFramePr>
          <p:nvPr/>
        </p:nvGraphicFramePr>
        <p:xfrm>
          <a:off x="4067175" y="4797425"/>
          <a:ext cx="2592388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1" name="公式" r:id="rId22" imgW="1016000" imgH="711200" progId="Equation.3">
                  <p:embed/>
                </p:oleObj>
              </mc:Choice>
              <mc:Fallback>
                <p:oleObj name="公式" r:id="rId22" imgW="1016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797425"/>
                        <a:ext cx="2592388" cy="181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08212" name="AutoShape 20"/>
          <p:cNvCxnSpPr>
            <a:cxnSpLocks noChangeShapeType="1"/>
          </p:cNvCxnSpPr>
          <p:nvPr/>
        </p:nvCxnSpPr>
        <p:spPr bwMode="auto">
          <a:xfrm flipH="1">
            <a:off x="6659563" y="1968500"/>
            <a:ext cx="60325" cy="3738563"/>
          </a:xfrm>
          <a:prstGeom prst="curvedConnector3">
            <a:avLst>
              <a:gd name="adj1" fmla="val -3121056"/>
            </a:avLst>
          </a:prstGeom>
          <a:noFill/>
          <a:ln w="508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08213" name="Rectangle 21"/>
          <p:cNvSpPr>
            <a:spLocks noChangeArrowheads="1"/>
          </p:cNvSpPr>
          <p:nvPr/>
        </p:nvSpPr>
        <p:spPr bwMode="auto">
          <a:xfrm>
            <a:off x="7667625" y="2060575"/>
            <a:ext cx="993775" cy="579438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ea typeface="华文楷体" pitchFamily="2" charset="-122"/>
              </a:rPr>
              <a:t>合同</a:t>
            </a:r>
            <a:endParaRPr kumimoji="0" lang="zh-CN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87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0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0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0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0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0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408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0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0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08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0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0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0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0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0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0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0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40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0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0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40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500"/>
                                        <p:tgtEl>
                                          <p:spTgt spid="640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1" dur="500"/>
                                        <p:tgtEl>
                                          <p:spTgt spid="640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0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0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6408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0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6408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0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6408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0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6408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0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6408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0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6408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0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6408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0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640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408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408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8196" grpId="0"/>
      <p:bldP spid="6408197" grpId="0" animBg="1"/>
      <p:bldP spid="6408197" grpId="1" animBg="1"/>
      <p:bldP spid="6408201" grpId="0" animBg="1"/>
      <p:bldP spid="6408202" grpId="0" animBg="1"/>
      <p:bldP spid="640821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Quiz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全体 </a:t>
            </a:r>
            <a:r>
              <a:rPr lang="en-US" altLang="zh-CN" b="1" smtClean="0"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阶实对称矩阵在合同关系下分成</a:t>
            </a:r>
          </a:p>
          <a:p>
            <a:pPr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几个等价类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</p:txBody>
      </p:sp>
      <p:graphicFrame>
        <p:nvGraphicFramePr>
          <p:cNvPr id="6482948" name="Object 4"/>
          <p:cNvGraphicFramePr>
            <a:graphicFrameLocks noChangeAspect="1"/>
          </p:cNvGraphicFramePr>
          <p:nvPr/>
        </p:nvGraphicFramePr>
        <p:xfrm>
          <a:off x="1116013" y="3068638"/>
          <a:ext cx="1647825" cy="138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56" name="公式" r:id="rId3" imgW="660400" imgH="558800" progId="Equation.3">
                  <p:embed/>
                </p:oleObj>
              </mc:Choice>
              <mc:Fallback>
                <p:oleObj name="公式" r:id="rId3" imgW="6604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068638"/>
                        <a:ext cx="1647825" cy="138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949" name="Object 5"/>
          <p:cNvGraphicFramePr>
            <a:graphicFrameLocks noChangeAspect="1"/>
          </p:cNvGraphicFramePr>
          <p:nvPr/>
        </p:nvGraphicFramePr>
        <p:xfrm>
          <a:off x="3563938" y="3068638"/>
          <a:ext cx="1647825" cy="138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57" name="公式" r:id="rId5" imgW="660400" imgH="558800" progId="Equation.3">
                  <p:embed/>
                </p:oleObj>
              </mc:Choice>
              <mc:Fallback>
                <p:oleObj name="公式" r:id="rId5" imgW="6604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068638"/>
                        <a:ext cx="1647825" cy="138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950" name="Object 6"/>
          <p:cNvGraphicFramePr>
            <a:graphicFrameLocks noChangeAspect="1"/>
          </p:cNvGraphicFramePr>
          <p:nvPr/>
        </p:nvGraphicFramePr>
        <p:xfrm>
          <a:off x="1116013" y="4652963"/>
          <a:ext cx="1647825" cy="138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58" name="公式" r:id="rId7" imgW="660400" imgH="558800" progId="Equation.3">
                  <p:embed/>
                </p:oleObj>
              </mc:Choice>
              <mc:Fallback>
                <p:oleObj name="公式" r:id="rId7" imgW="6604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652963"/>
                        <a:ext cx="1647825" cy="138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951" name="Object 7"/>
          <p:cNvGraphicFramePr>
            <a:graphicFrameLocks noChangeAspect="1"/>
          </p:cNvGraphicFramePr>
          <p:nvPr/>
        </p:nvGraphicFramePr>
        <p:xfrm>
          <a:off x="5940425" y="3068638"/>
          <a:ext cx="1933575" cy="138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59" name="公式" r:id="rId9" imgW="774364" imgH="558558" progId="Equation.3">
                  <p:embed/>
                </p:oleObj>
              </mc:Choice>
              <mc:Fallback>
                <p:oleObj name="公式" r:id="rId9" imgW="774364" imgH="55855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3068638"/>
                        <a:ext cx="1933575" cy="138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952" name="Object 8"/>
          <p:cNvGraphicFramePr>
            <a:graphicFrameLocks noChangeAspect="1"/>
          </p:cNvGraphicFramePr>
          <p:nvPr/>
        </p:nvGraphicFramePr>
        <p:xfrm>
          <a:off x="3419475" y="4652963"/>
          <a:ext cx="1931988" cy="138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60" name="公式" r:id="rId11" imgW="774364" imgH="558558" progId="Equation.3">
                  <p:embed/>
                </p:oleObj>
              </mc:Choice>
              <mc:Fallback>
                <p:oleObj name="公式" r:id="rId11" imgW="774364" imgH="55855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652963"/>
                        <a:ext cx="1931988" cy="138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953" name="Object 9"/>
          <p:cNvGraphicFramePr>
            <a:graphicFrameLocks noChangeAspect="1"/>
          </p:cNvGraphicFramePr>
          <p:nvPr/>
        </p:nvGraphicFramePr>
        <p:xfrm>
          <a:off x="5867400" y="4652963"/>
          <a:ext cx="2122488" cy="138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61" name="公式" r:id="rId13" imgW="850900" imgH="558800" progId="Equation.3">
                  <p:embed/>
                </p:oleObj>
              </mc:Choice>
              <mc:Fallback>
                <p:oleObj name="公式" r:id="rId13" imgW="8509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652963"/>
                        <a:ext cx="2122488" cy="138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85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82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82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82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82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82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82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82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82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82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82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82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82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4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AutoShape 11"/>
          <p:cNvSpPr>
            <a:spLocks noChangeArrowheads="1"/>
          </p:cNvSpPr>
          <p:nvPr/>
        </p:nvSpPr>
        <p:spPr bwMode="auto">
          <a:xfrm>
            <a:off x="827088" y="3141663"/>
            <a:ext cx="7704137" cy="842962"/>
          </a:xfrm>
          <a:prstGeom prst="roundRect">
            <a:avLst>
              <a:gd name="adj" fmla="val 16667"/>
            </a:avLst>
          </a:prstGeom>
          <a:solidFill>
            <a:srgbClr val="92D05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6675" name="Object 14"/>
          <p:cNvGraphicFramePr>
            <a:graphicFrameLocks noChangeAspect="1"/>
          </p:cNvGraphicFramePr>
          <p:nvPr/>
        </p:nvGraphicFramePr>
        <p:xfrm>
          <a:off x="827088" y="2133600"/>
          <a:ext cx="38163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60" name="公式" r:id="rId3" imgW="1320227" imgH="203112" progId="Equation.3">
                  <p:embed/>
                </p:oleObj>
              </mc:Choice>
              <mc:Fallback>
                <p:oleObj name="公式" r:id="rId3" imgW="132022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133600"/>
                        <a:ext cx="381635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6" name="Object 16"/>
          <p:cNvGraphicFramePr>
            <a:graphicFrameLocks noChangeAspect="1"/>
          </p:cNvGraphicFramePr>
          <p:nvPr/>
        </p:nvGraphicFramePr>
        <p:xfrm>
          <a:off x="1042988" y="3213100"/>
          <a:ext cx="7221537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61" name="公式" r:id="rId5" imgW="2552700" imgH="228600" progId="Equation.3">
                  <p:embed/>
                </p:oleObj>
              </mc:Choice>
              <mc:Fallback>
                <p:oleObj name="公式" r:id="rId5" imgW="2552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213100"/>
                        <a:ext cx="7221537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7" name="Rectangle 17" descr="花束"/>
          <p:cNvSpPr>
            <a:spLocks noChangeArrowheads="1"/>
          </p:cNvSpPr>
          <p:nvPr/>
        </p:nvSpPr>
        <p:spPr bwMode="auto">
          <a:xfrm>
            <a:off x="468313" y="692150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sym typeface="Symbol" pitchFamily="18" charset="2"/>
              </a:rPr>
              <a:t>Cholesky </a:t>
            </a:r>
            <a:r>
              <a:rPr kumimoji="0" lang="zh-CN" altLang="en-US" sz="3600">
                <a:latin typeface="French Script MT" pitchFamily="66" charset="0"/>
                <a:ea typeface="华文楷体" pitchFamily="2" charset="-122"/>
                <a:sym typeface="Symbol" pitchFamily="18" charset="2"/>
              </a:rPr>
              <a:t>分解</a:t>
            </a:r>
            <a:r>
              <a:rPr kumimoji="0" lang="en-US" altLang="zh-CN" sz="3600">
                <a:latin typeface="Times New Roman" pitchFamily="18" charset="0"/>
                <a:sym typeface="Symbol" pitchFamily="18" charset="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5302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 </a:t>
            </a:r>
            <a:r>
              <a:rPr lang="zh-CN" altLang="en-US" b="1" smtClean="0">
                <a:ea typeface="华文楷体" pitchFamily="2" charset="-122"/>
              </a:rPr>
              <a:t>实对称矩阵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ea typeface="华文楷体" pitchFamily="2" charset="-122"/>
              </a:rPr>
              <a:t>的顺序主子式都大于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0 </a:t>
            </a:r>
          </a:p>
        </p:txBody>
      </p:sp>
      <p:sp>
        <p:nvSpPr>
          <p:cNvPr id="157699" name="Rectangle 4"/>
          <p:cNvSpPr>
            <a:spLocks noChangeArrowheads="1"/>
          </p:cNvSpPr>
          <p:nvPr/>
        </p:nvSpPr>
        <p:spPr bwMode="auto">
          <a:xfrm>
            <a:off x="1187450" y="1341438"/>
            <a:ext cx="4105275" cy="2808287"/>
          </a:xfrm>
          <a:prstGeom prst="rect">
            <a:avLst/>
          </a:prstGeom>
          <a:solidFill>
            <a:srgbClr val="FFCC00">
              <a:alpha val="30196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7700" name="Rectangle 5"/>
          <p:cNvSpPr>
            <a:spLocks noChangeArrowheads="1"/>
          </p:cNvSpPr>
          <p:nvPr/>
        </p:nvSpPr>
        <p:spPr bwMode="auto">
          <a:xfrm>
            <a:off x="1187450" y="1341438"/>
            <a:ext cx="3024188" cy="2159000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7701" name="Rectangle 6"/>
          <p:cNvSpPr>
            <a:spLocks noChangeArrowheads="1"/>
          </p:cNvSpPr>
          <p:nvPr/>
        </p:nvSpPr>
        <p:spPr bwMode="auto">
          <a:xfrm>
            <a:off x="1187450" y="1341438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7702" name="Rectangle 7"/>
          <p:cNvSpPr>
            <a:spLocks noChangeArrowheads="1"/>
          </p:cNvSpPr>
          <p:nvPr/>
        </p:nvSpPr>
        <p:spPr bwMode="auto">
          <a:xfrm>
            <a:off x="1187450" y="1341438"/>
            <a:ext cx="1008063" cy="792162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7703" name="Object 8"/>
          <p:cNvGraphicFramePr>
            <a:graphicFrameLocks noChangeAspect="1"/>
          </p:cNvGraphicFramePr>
          <p:nvPr/>
        </p:nvGraphicFramePr>
        <p:xfrm>
          <a:off x="1042988" y="1341438"/>
          <a:ext cx="4384675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89" name="公式" r:id="rId3" imgW="1435100" imgH="939800" progId="Equation.3">
                  <p:embed/>
                </p:oleObj>
              </mc:Choice>
              <mc:Fallback>
                <p:oleObj name="公式" r:id="rId3" imgW="14351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4384675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37" name="Object 9"/>
          <p:cNvGraphicFramePr>
            <a:graphicFrameLocks noChangeAspect="1"/>
          </p:cNvGraphicFramePr>
          <p:nvPr/>
        </p:nvGraphicFramePr>
        <p:xfrm>
          <a:off x="1042988" y="4149725"/>
          <a:ext cx="4392612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90" name="公式" r:id="rId5" imgW="1600200" imgH="914400" progId="Equation.3">
                  <p:embed/>
                </p:oleObj>
              </mc:Choice>
              <mc:Fallback>
                <p:oleObj name="公式" r:id="rId5" imgW="16002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149725"/>
                        <a:ext cx="4392612" cy="249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187450" y="1341438"/>
            <a:ext cx="4103688" cy="7921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539750" y="1628775"/>
            <a:ext cx="733425" cy="1152525"/>
          </a:xfrm>
          <a:prstGeom prst="curvedRigh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323850" y="1557338"/>
            <a:ext cx="949325" cy="1979612"/>
          </a:xfrm>
          <a:prstGeom prst="curvedRightArrow">
            <a:avLst>
              <a:gd name="adj1" fmla="val 31434"/>
              <a:gd name="adj2" fmla="val 6284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8" name="AutoShape 11"/>
          <p:cNvSpPr>
            <a:spLocks noChangeArrowheads="1"/>
          </p:cNvSpPr>
          <p:nvPr/>
        </p:nvSpPr>
        <p:spPr bwMode="auto">
          <a:xfrm>
            <a:off x="179388" y="1557338"/>
            <a:ext cx="1022350" cy="2590800"/>
          </a:xfrm>
          <a:prstGeom prst="curvedRightArrow">
            <a:avLst>
              <a:gd name="adj1" fmla="val 31395"/>
              <a:gd name="adj2" fmla="val 6276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1258888" y="1341438"/>
            <a:ext cx="936625" cy="5219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1476375" y="765175"/>
            <a:ext cx="1439863" cy="588963"/>
          </a:xfrm>
          <a:prstGeom prst="curvedDownArrow">
            <a:avLst>
              <a:gd name="adj1" fmla="val 48895"/>
              <a:gd name="adj2" fmla="val 97790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1476375" y="549275"/>
            <a:ext cx="2519363" cy="792163"/>
          </a:xfrm>
          <a:prstGeom prst="curvedDownArrow">
            <a:avLst>
              <a:gd name="adj1" fmla="val 48854"/>
              <a:gd name="adj2" fmla="val 9773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1476375" y="333375"/>
            <a:ext cx="3671888" cy="971550"/>
          </a:xfrm>
          <a:prstGeom prst="curvedDownArrow">
            <a:avLst>
              <a:gd name="adj1" fmla="val 48905"/>
              <a:gd name="adj2" fmla="val 9782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7713" name="Object 12"/>
          <p:cNvGraphicFramePr>
            <a:graphicFrameLocks noChangeAspect="1"/>
          </p:cNvGraphicFramePr>
          <p:nvPr/>
        </p:nvGraphicFramePr>
        <p:xfrm>
          <a:off x="6011863" y="1341438"/>
          <a:ext cx="26638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91" name="公式" r:id="rId7" imgW="926698" imgH="215806" progId="Equation.3">
                  <p:embed/>
                </p:oleObj>
              </mc:Choice>
              <mc:Fallback>
                <p:oleObj name="公式" r:id="rId7" imgW="92669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341438"/>
                        <a:ext cx="26638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595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65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 </a:t>
            </a:r>
            <a:r>
              <a:rPr lang="zh-CN" altLang="en-US" b="1" smtClean="0">
                <a:ea typeface="华文楷体" pitchFamily="2" charset="-122"/>
              </a:rPr>
              <a:t>实对称矩阵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ea typeface="华文楷体" pitchFamily="2" charset="-122"/>
              </a:rPr>
              <a:t>的顺序主子式都大于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0 </a:t>
            </a:r>
          </a:p>
        </p:txBody>
      </p:sp>
      <p:sp>
        <p:nvSpPr>
          <p:cNvPr id="158723" name="Rectangle 4"/>
          <p:cNvSpPr>
            <a:spLocks noChangeArrowheads="1"/>
          </p:cNvSpPr>
          <p:nvPr/>
        </p:nvSpPr>
        <p:spPr bwMode="auto">
          <a:xfrm>
            <a:off x="1187450" y="1341438"/>
            <a:ext cx="4105275" cy="2808287"/>
          </a:xfrm>
          <a:prstGeom prst="rect">
            <a:avLst/>
          </a:prstGeom>
          <a:solidFill>
            <a:srgbClr val="FFCC00">
              <a:alpha val="30196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8724" name="Rectangle 5"/>
          <p:cNvSpPr>
            <a:spLocks noChangeArrowheads="1"/>
          </p:cNvSpPr>
          <p:nvPr/>
        </p:nvSpPr>
        <p:spPr bwMode="auto">
          <a:xfrm>
            <a:off x="1187450" y="1341438"/>
            <a:ext cx="3024188" cy="2159000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8725" name="Rectangle 6"/>
          <p:cNvSpPr>
            <a:spLocks noChangeArrowheads="1"/>
          </p:cNvSpPr>
          <p:nvPr/>
        </p:nvSpPr>
        <p:spPr bwMode="auto">
          <a:xfrm>
            <a:off x="1187450" y="1341438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8726" name="Rectangle 7"/>
          <p:cNvSpPr>
            <a:spLocks noChangeArrowheads="1"/>
          </p:cNvSpPr>
          <p:nvPr/>
        </p:nvSpPr>
        <p:spPr bwMode="auto">
          <a:xfrm>
            <a:off x="1187450" y="1341438"/>
            <a:ext cx="1008063" cy="792162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8727" name="Object 9"/>
          <p:cNvGraphicFramePr>
            <a:graphicFrameLocks noChangeAspect="1"/>
          </p:cNvGraphicFramePr>
          <p:nvPr/>
        </p:nvGraphicFramePr>
        <p:xfrm>
          <a:off x="1042988" y="4149725"/>
          <a:ext cx="4392612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18" name="公式" r:id="rId3" imgW="1600200" imgH="914400" progId="Equation.3">
                  <p:embed/>
                </p:oleObj>
              </mc:Choice>
              <mc:Fallback>
                <p:oleObj name="公式" r:id="rId3" imgW="16002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149725"/>
                        <a:ext cx="4392612" cy="249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187450" y="2133600"/>
            <a:ext cx="4103688" cy="719138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1476375" y="2349500"/>
            <a:ext cx="733425" cy="1152525"/>
          </a:xfrm>
          <a:prstGeom prst="curvedRigh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1258888" y="2205038"/>
            <a:ext cx="950912" cy="1979612"/>
          </a:xfrm>
          <a:prstGeom prst="curvedRightArrow">
            <a:avLst>
              <a:gd name="adj1" fmla="val 31381"/>
              <a:gd name="adj2" fmla="val 62743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2195513" y="1341438"/>
            <a:ext cx="936625" cy="5219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2484438" y="1557338"/>
            <a:ext cx="1439862" cy="588962"/>
          </a:xfrm>
          <a:prstGeom prst="curvedDownArrow">
            <a:avLst>
              <a:gd name="adj1" fmla="val 48895"/>
              <a:gd name="adj2" fmla="val 97790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2484438" y="1341438"/>
            <a:ext cx="2519362" cy="790575"/>
          </a:xfrm>
          <a:prstGeom prst="curvedDownArrow">
            <a:avLst>
              <a:gd name="adj1" fmla="val 48952"/>
              <a:gd name="adj2" fmla="val 97933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745101" name="Object 13"/>
          <p:cNvGraphicFramePr>
            <a:graphicFrameLocks noChangeAspect="1"/>
          </p:cNvGraphicFramePr>
          <p:nvPr/>
        </p:nvGraphicFramePr>
        <p:xfrm>
          <a:off x="5491163" y="2205038"/>
          <a:ext cx="365283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19" name="公式" r:id="rId5" imgW="1333500" imgH="215900" progId="Equation.3">
                  <p:embed/>
                </p:oleObj>
              </mc:Choice>
              <mc:Fallback>
                <p:oleObj name="公式" r:id="rId5" imgW="1333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163" y="2205038"/>
                        <a:ext cx="365283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35" name="Object 7"/>
          <p:cNvGraphicFramePr>
            <a:graphicFrameLocks noChangeAspect="1"/>
          </p:cNvGraphicFramePr>
          <p:nvPr/>
        </p:nvGraphicFramePr>
        <p:xfrm>
          <a:off x="971550" y="1341438"/>
          <a:ext cx="4465638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20" name="公式" r:id="rId7" imgW="1397000" imgH="939800" progId="Equation.3">
                  <p:embed/>
                </p:oleObj>
              </mc:Choice>
              <mc:Fallback>
                <p:oleObj name="公式" r:id="rId7" imgW="13970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41438"/>
                        <a:ext cx="4465638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36" name="Object 12"/>
          <p:cNvGraphicFramePr>
            <a:graphicFrameLocks noChangeAspect="1"/>
          </p:cNvGraphicFramePr>
          <p:nvPr/>
        </p:nvGraphicFramePr>
        <p:xfrm>
          <a:off x="6011863" y="1341438"/>
          <a:ext cx="26638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21" name="公式" r:id="rId9" imgW="926698" imgH="215806" progId="Equation.3">
                  <p:embed/>
                </p:oleObj>
              </mc:Choice>
              <mc:Fallback>
                <p:oleObj name="公式" r:id="rId9" imgW="92669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341438"/>
                        <a:ext cx="26638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984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45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60483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记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 =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P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B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.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由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="1" baseline="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C =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P P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B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= </a:t>
            </a:r>
            <a:r>
              <a:rPr lang="en-US" altLang="zh-CN" b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baseline="-30000" dirty="0" err="1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知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的列由两两正交的单位向量组成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于是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的列组可扩充成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的标准正交基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即存在矩阵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使得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[ C | C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]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是正交矩阵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于是有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[ C | C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] [ C | C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]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 C </a:t>
            </a:r>
            <a:r>
              <a:rPr lang="en-US" altLang="zh-CN" b="1" dirty="0" err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T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C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</a:t>
            </a:r>
            <a:r>
              <a:rPr lang="en-US" altLang="zh-CN" b="1" dirty="0" err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1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5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 </a:t>
            </a:r>
            <a:r>
              <a:rPr lang="zh-CN" altLang="en-US" b="1" smtClean="0">
                <a:ea typeface="华文楷体" pitchFamily="2" charset="-122"/>
              </a:rPr>
              <a:t>实对称矩阵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ea typeface="华文楷体" pitchFamily="2" charset="-122"/>
              </a:rPr>
              <a:t>的顺序主子式都大于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0 </a:t>
            </a:r>
          </a:p>
        </p:txBody>
      </p:sp>
      <p:sp>
        <p:nvSpPr>
          <p:cNvPr id="159747" name="Rectangle 4"/>
          <p:cNvSpPr>
            <a:spLocks noChangeArrowheads="1"/>
          </p:cNvSpPr>
          <p:nvPr/>
        </p:nvSpPr>
        <p:spPr bwMode="auto">
          <a:xfrm>
            <a:off x="1187450" y="1341438"/>
            <a:ext cx="4105275" cy="2808287"/>
          </a:xfrm>
          <a:prstGeom prst="rect">
            <a:avLst/>
          </a:prstGeom>
          <a:solidFill>
            <a:srgbClr val="FFCC00">
              <a:alpha val="30196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9748" name="Rectangle 5"/>
          <p:cNvSpPr>
            <a:spLocks noChangeArrowheads="1"/>
          </p:cNvSpPr>
          <p:nvPr/>
        </p:nvSpPr>
        <p:spPr bwMode="auto">
          <a:xfrm>
            <a:off x="1187450" y="1341438"/>
            <a:ext cx="3024188" cy="2159000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9749" name="Rectangle 6"/>
          <p:cNvSpPr>
            <a:spLocks noChangeArrowheads="1"/>
          </p:cNvSpPr>
          <p:nvPr/>
        </p:nvSpPr>
        <p:spPr bwMode="auto">
          <a:xfrm>
            <a:off x="1187450" y="1341438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9750" name="Rectangle 7"/>
          <p:cNvSpPr>
            <a:spLocks noChangeArrowheads="1"/>
          </p:cNvSpPr>
          <p:nvPr/>
        </p:nvSpPr>
        <p:spPr bwMode="auto">
          <a:xfrm>
            <a:off x="1187450" y="1341438"/>
            <a:ext cx="1008063" cy="792162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9751" name="Object 9"/>
          <p:cNvGraphicFramePr>
            <a:graphicFrameLocks noChangeAspect="1"/>
          </p:cNvGraphicFramePr>
          <p:nvPr/>
        </p:nvGraphicFramePr>
        <p:xfrm>
          <a:off x="1042988" y="4149725"/>
          <a:ext cx="4392612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7" name="公式" r:id="rId3" imgW="1600200" imgH="914400" progId="Equation.3">
                  <p:embed/>
                </p:oleObj>
              </mc:Choice>
              <mc:Fallback>
                <p:oleObj name="公式" r:id="rId3" imgW="16002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149725"/>
                        <a:ext cx="4392612" cy="249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187450" y="2852738"/>
            <a:ext cx="4103688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2411413" y="2997200"/>
            <a:ext cx="733425" cy="1152525"/>
          </a:xfrm>
          <a:prstGeom prst="curvedRigh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3132138" y="1341438"/>
            <a:ext cx="1079500" cy="5219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3563938" y="2276475"/>
            <a:ext cx="1439862" cy="588963"/>
          </a:xfrm>
          <a:prstGeom prst="curvedDownArrow">
            <a:avLst>
              <a:gd name="adj1" fmla="val 48895"/>
              <a:gd name="adj2" fmla="val 97790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9756" name="Object 7"/>
          <p:cNvGraphicFramePr>
            <a:graphicFrameLocks noChangeAspect="1"/>
          </p:cNvGraphicFramePr>
          <p:nvPr/>
        </p:nvGraphicFramePr>
        <p:xfrm>
          <a:off x="971550" y="1341438"/>
          <a:ext cx="4465638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8" name="公式" r:id="rId5" imgW="1397000" imgH="939800" progId="Equation.3">
                  <p:embed/>
                </p:oleObj>
              </mc:Choice>
              <mc:Fallback>
                <p:oleObj name="公式" r:id="rId5" imgW="13970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41438"/>
                        <a:ext cx="4465638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57" name="Object 13"/>
          <p:cNvGraphicFramePr>
            <a:graphicFrameLocks noChangeAspect="1"/>
          </p:cNvGraphicFramePr>
          <p:nvPr/>
        </p:nvGraphicFramePr>
        <p:xfrm>
          <a:off x="5491163" y="2205038"/>
          <a:ext cx="365283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9" name="公式" r:id="rId7" imgW="1333500" imgH="215900" progId="Equation.3">
                  <p:embed/>
                </p:oleObj>
              </mc:Choice>
              <mc:Fallback>
                <p:oleObj name="公式" r:id="rId7" imgW="1333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163" y="2205038"/>
                        <a:ext cx="365283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58" name="Object 10"/>
          <p:cNvGraphicFramePr>
            <a:graphicFrameLocks noChangeAspect="1"/>
          </p:cNvGraphicFramePr>
          <p:nvPr/>
        </p:nvGraphicFramePr>
        <p:xfrm>
          <a:off x="5473700" y="2906713"/>
          <a:ext cx="3687763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0" name="公式" r:id="rId9" imgW="1346200" imgH="228600" progId="Equation.3">
                  <p:embed/>
                </p:oleObj>
              </mc:Choice>
              <mc:Fallback>
                <p:oleObj name="公式" r:id="rId9" imgW="1346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2906713"/>
                        <a:ext cx="3687763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59" name="Object 12"/>
          <p:cNvGraphicFramePr>
            <a:graphicFrameLocks noChangeAspect="1"/>
          </p:cNvGraphicFramePr>
          <p:nvPr/>
        </p:nvGraphicFramePr>
        <p:xfrm>
          <a:off x="6011863" y="1341438"/>
          <a:ext cx="26638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1" name="公式" r:id="rId11" imgW="926698" imgH="215806" progId="Equation.3">
                  <p:embed/>
                </p:oleObj>
              </mc:Choice>
              <mc:Fallback>
                <p:oleObj name="公式" r:id="rId11" imgW="92669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341438"/>
                        <a:ext cx="26638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153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 </a:t>
            </a:r>
            <a:r>
              <a:rPr lang="zh-CN" altLang="en-US" b="1" smtClean="0">
                <a:ea typeface="华文楷体" pitchFamily="2" charset="-122"/>
              </a:rPr>
              <a:t>实对称矩阵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ea typeface="华文楷体" pitchFamily="2" charset="-122"/>
              </a:rPr>
              <a:t>的顺序主子式都大于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0 </a:t>
            </a:r>
          </a:p>
        </p:txBody>
      </p:sp>
      <p:sp>
        <p:nvSpPr>
          <p:cNvPr id="160771" name="Rectangle 4"/>
          <p:cNvSpPr>
            <a:spLocks noChangeArrowheads="1"/>
          </p:cNvSpPr>
          <p:nvPr/>
        </p:nvSpPr>
        <p:spPr bwMode="auto">
          <a:xfrm>
            <a:off x="1187450" y="1341438"/>
            <a:ext cx="4105275" cy="2808287"/>
          </a:xfrm>
          <a:prstGeom prst="rect">
            <a:avLst/>
          </a:prstGeom>
          <a:solidFill>
            <a:srgbClr val="FFCC00">
              <a:alpha val="30196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0772" name="Rectangle 5"/>
          <p:cNvSpPr>
            <a:spLocks noChangeArrowheads="1"/>
          </p:cNvSpPr>
          <p:nvPr/>
        </p:nvSpPr>
        <p:spPr bwMode="auto">
          <a:xfrm>
            <a:off x="1187450" y="1341438"/>
            <a:ext cx="3024188" cy="2159000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0773" name="Rectangle 6"/>
          <p:cNvSpPr>
            <a:spLocks noChangeArrowheads="1"/>
          </p:cNvSpPr>
          <p:nvPr/>
        </p:nvSpPr>
        <p:spPr bwMode="auto">
          <a:xfrm>
            <a:off x="1187450" y="1341438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0774" name="Rectangle 7"/>
          <p:cNvSpPr>
            <a:spLocks noChangeArrowheads="1"/>
          </p:cNvSpPr>
          <p:nvPr/>
        </p:nvSpPr>
        <p:spPr bwMode="auto">
          <a:xfrm>
            <a:off x="1187450" y="1341438"/>
            <a:ext cx="1008063" cy="792162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60775" name="Object 12"/>
          <p:cNvGraphicFramePr>
            <a:graphicFrameLocks noChangeAspect="1"/>
          </p:cNvGraphicFramePr>
          <p:nvPr/>
        </p:nvGraphicFramePr>
        <p:xfrm>
          <a:off x="6011863" y="1341438"/>
          <a:ext cx="26638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86" name="公式" r:id="rId3" imgW="926698" imgH="215806" progId="Equation.3">
                  <p:embed/>
                </p:oleObj>
              </mc:Choice>
              <mc:Fallback>
                <p:oleObj name="公式" r:id="rId3" imgW="92669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341438"/>
                        <a:ext cx="26638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6" name="Object 9"/>
          <p:cNvGraphicFramePr>
            <a:graphicFrameLocks noChangeAspect="1"/>
          </p:cNvGraphicFramePr>
          <p:nvPr/>
        </p:nvGraphicFramePr>
        <p:xfrm>
          <a:off x="1042988" y="4149725"/>
          <a:ext cx="4392612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87" name="公式" r:id="rId5" imgW="1600200" imgH="914400" progId="Equation.3">
                  <p:embed/>
                </p:oleObj>
              </mc:Choice>
              <mc:Fallback>
                <p:oleObj name="公式" r:id="rId5" imgW="16002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149725"/>
                        <a:ext cx="4392612" cy="249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7" name="Object 4"/>
          <p:cNvGraphicFramePr>
            <a:graphicFrameLocks noChangeAspect="1"/>
          </p:cNvGraphicFramePr>
          <p:nvPr/>
        </p:nvGraphicFramePr>
        <p:xfrm>
          <a:off x="971550" y="1268413"/>
          <a:ext cx="4546600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88" name="公式" r:id="rId7" imgW="1422400" imgH="939800" progId="Equation.3">
                  <p:embed/>
                </p:oleObj>
              </mc:Choice>
              <mc:Fallback>
                <p:oleObj name="公式" r:id="rId7" imgW="14224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4546600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47151" name="Object 11" descr="花束"/>
          <p:cNvGraphicFramePr>
            <a:graphicFrameLocks noChangeAspect="1"/>
          </p:cNvGraphicFramePr>
          <p:nvPr/>
        </p:nvGraphicFramePr>
        <p:xfrm>
          <a:off x="179388" y="5013325"/>
          <a:ext cx="1014412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89" name="公式" r:id="rId9" imgW="304536" imgH="203024" progId="Equation.3">
                  <p:embed/>
                </p:oleObj>
              </mc:Choice>
              <mc:Fallback>
                <p:oleObj name="公式" r:id="rId9" imgW="304536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013325"/>
                        <a:ext cx="1014412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1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9" name="Object 13"/>
          <p:cNvGraphicFramePr>
            <a:graphicFrameLocks noChangeAspect="1"/>
          </p:cNvGraphicFramePr>
          <p:nvPr/>
        </p:nvGraphicFramePr>
        <p:xfrm>
          <a:off x="5491163" y="2205038"/>
          <a:ext cx="365283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90" name="公式" r:id="rId12" imgW="1333500" imgH="215900" progId="Equation.3">
                  <p:embed/>
                </p:oleObj>
              </mc:Choice>
              <mc:Fallback>
                <p:oleObj name="公式" r:id="rId12" imgW="1333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163" y="2205038"/>
                        <a:ext cx="365283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0" name="Object 7"/>
          <p:cNvGraphicFramePr>
            <a:graphicFrameLocks noChangeAspect="1"/>
          </p:cNvGraphicFramePr>
          <p:nvPr/>
        </p:nvGraphicFramePr>
        <p:xfrm>
          <a:off x="5473700" y="2906713"/>
          <a:ext cx="3687763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91" name="公式" r:id="rId14" imgW="1346200" imgH="228600" progId="Equation.3">
                  <p:embed/>
                </p:oleObj>
              </mc:Choice>
              <mc:Fallback>
                <p:oleObj name="公式" r:id="rId14" imgW="1346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2906713"/>
                        <a:ext cx="3687763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1" name="Object 14"/>
          <p:cNvGraphicFramePr>
            <a:graphicFrameLocks noChangeAspect="1"/>
          </p:cNvGraphicFramePr>
          <p:nvPr/>
        </p:nvGraphicFramePr>
        <p:xfrm>
          <a:off x="5438775" y="3573463"/>
          <a:ext cx="3722688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92" name="公式" r:id="rId16" imgW="1358900" imgH="228600" progId="Equation.3">
                  <p:embed/>
                </p:oleObj>
              </mc:Choice>
              <mc:Fallback>
                <p:oleObj name="公式" r:id="rId16" imgW="1358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8775" y="3573463"/>
                        <a:ext cx="3722688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5724525" y="4868863"/>
          <a:ext cx="2809875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93" name="公式" r:id="rId18" imgW="965200" imgH="431800" progId="Equation.3">
                  <p:embed/>
                </p:oleObj>
              </mc:Choice>
              <mc:Fallback>
                <p:oleObj name="公式" r:id="rId18" imgW="96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4868863"/>
                        <a:ext cx="2809875" cy="125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871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6747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>
                <a:ea typeface="华文楷体" pitchFamily="2" charset="-122"/>
              </a:rPr>
              <a:t>    </a:t>
            </a:r>
            <a:r>
              <a:rPr lang="zh-CN" altLang="en-US" b="1" dirty="0" smtClean="0">
                <a:ea typeface="华文楷体" pitchFamily="2" charset="-122"/>
              </a:rPr>
              <a:t>实对称矩阵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dirty="0" smtClean="0">
                <a:ea typeface="华文楷体" pitchFamily="2" charset="-122"/>
              </a:rPr>
              <a:t>的顺序主子式都大于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0 </a:t>
            </a:r>
          </a:p>
        </p:txBody>
      </p:sp>
      <p:sp>
        <p:nvSpPr>
          <p:cNvPr id="161795" name="Rectangle 4"/>
          <p:cNvSpPr>
            <a:spLocks noChangeArrowheads="1"/>
          </p:cNvSpPr>
          <p:nvPr/>
        </p:nvSpPr>
        <p:spPr bwMode="auto">
          <a:xfrm>
            <a:off x="1187450" y="1341438"/>
            <a:ext cx="4105275" cy="2808287"/>
          </a:xfrm>
          <a:prstGeom prst="rect">
            <a:avLst/>
          </a:prstGeom>
          <a:solidFill>
            <a:srgbClr val="FFCC00">
              <a:alpha val="30196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1796" name="Rectangle 5"/>
          <p:cNvSpPr>
            <a:spLocks noChangeArrowheads="1"/>
          </p:cNvSpPr>
          <p:nvPr/>
        </p:nvSpPr>
        <p:spPr bwMode="auto">
          <a:xfrm>
            <a:off x="1187450" y="1341438"/>
            <a:ext cx="3024188" cy="2159000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1797" name="Rectangle 6"/>
          <p:cNvSpPr>
            <a:spLocks noChangeArrowheads="1"/>
          </p:cNvSpPr>
          <p:nvPr/>
        </p:nvSpPr>
        <p:spPr bwMode="auto">
          <a:xfrm>
            <a:off x="1187450" y="1341438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1798" name="Rectangle 7"/>
          <p:cNvSpPr>
            <a:spLocks noChangeArrowheads="1"/>
          </p:cNvSpPr>
          <p:nvPr/>
        </p:nvSpPr>
        <p:spPr bwMode="auto">
          <a:xfrm>
            <a:off x="1187450" y="1341438"/>
            <a:ext cx="1008063" cy="792162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61799" name="Object 4"/>
          <p:cNvGraphicFramePr>
            <a:graphicFrameLocks noChangeAspect="1"/>
          </p:cNvGraphicFramePr>
          <p:nvPr/>
        </p:nvGraphicFramePr>
        <p:xfrm>
          <a:off x="971550" y="1268413"/>
          <a:ext cx="4546600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00" name="公式" r:id="rId3" imgW="1422400" imgH="939800" progId="Equation.3">
                  <p:embed/>
                </p:oleObj>
              </mc:Choice>
              <mc:Fallback>
                <p:oleObj name="公式" r:id="rId3" imgW="14224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4546600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 descr="花束"/>
          <p:cNvGraphicFramePr>
            <a:graphicFrameLocks noChangeAspect="1"/>
          </p:cNvGraphicFramePr>
          <p:nvPr/>
        </p:nvGraphicFramePr>
        <p:xfrm>
          <a:off x="5386388" y="2276475"/>
          <a:ext cx="20701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01" name="公式" r:id="rId5" imgW="622030" imgH="228501" progId="Equation.3">
                  <p:embed/>
                </p:oleObj>
              </mc:Choice>
              <mc:Fallback>
                <p:oleObj name="公式" r:id="rId5" imgW="622030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388" y="2276475"/>
                        <a:ext cx="207010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7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/>
        </p:nvGraphicFramePr>
        <p:xfrm>
          <a:off x="5580063" y="1125538"/>
          <a:ext cx="329088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02" name="公式" r:id="rId8" imgW="1129810" imgH="203112" progId="Equation.3">
                  <p:embed/>
                </p:oleObj>
              </mc:Choice>
              <mc:Fallback>
                <p:oleObj name="公式" r:id="rId8" imgW="112981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125538"/>
                        <a:ext cx="329088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1802" name="直接箭头连接符 20"/>
          <p:cNvCxnSpPr>
            <a:cxnSpLocks noChangeShapeType="1"/>
          </p:cNvCxnSpPr>
          <p:nvPr/>
        </p:nvCxnSpPr>
        <p:spPr bwMode="auto">
          <a:xfrm>
            <a:off x="5940425" y="3573463"/>
            <a:ext cx="914400" cy="9144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25" name="直接箭头连接符 24"/>
          <p:cNvCxnSpPr>
            <a:cxnSpLocks noChangeShapeType="1"/>
          </p:cNvCxnSpPr>
          <p:nvPr/>
        </p:nvCxnSpPr>
        <p:spPr bwMode="auto">
          <a:xfrm flipH="1">
            <a:off x="2195513" y="1412875"/>
            <a:ext cx="3313112" cy="287338"/>
          </a:xfrm>
          <a:prstGeom prst="straightConnector1">
            <a:avLst/>
          </a:prstGeom>
          <a:noFill/>
          <a:ln w="50800" algn="ctr">
            <a:solidFill>
              <a:srgbClr val="00B050"/>
            </a:solidFill>
            <a:prstDash val="lg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箭头连接符 26"/>
          <p:cNvCxnSpPr>
            <a:cxnSpLocks noChangeShapeType="1"/>
          </p:cNvCxnSpPr>
          <p:nvPr/>
        </p:nvCxnSpPr>
        <p:spPr bwMode="auto">
          <a:xfrm flipH="1">
            <a:off x="3132138" y="1412875"/>
            <a:ext cx="2447925" cy="863600"/>
          </a:xfrm>
          <a:prstGeom prst="straightConnector1">
            <a:avLst/>
          </a:prstGeom>
          <a:noFill/>
          <a:ln w="50800" algn="ctr">
            <a:solidFill>
              <a:srgbClr val="00B050"/>
            </a:solidFill>
            <a:prstDash val="lg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箭头连接符 31"/>
          <p:cNvCxnSpPr>
            <a:cxnSpLocks noChangeShapeType="1"/>
          </p:cNvCxnSpPr>
          <p:nvPr/>
        </p:nvCxnSpPr>
        <p:spPr bwMode="auto">
          <a:xfrm flipH="1">
            <a:off x="4140200" y="1484313"/>
            <a:ext cx="1439863" cy="1439862"/>
          </a:xfrm>
          <a:prstGeom prst="straightConnector1">
            <a:avLst/>
          </a:prstGeom>
          <a:noFill/>
          <a:ln w="50800" algn="ctr">
            <a:solidFill>
              <a:srgbClr val="00B050"/>
            </a:solidFill>
            <a:prstDash val="lg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接箭头连接符 34"/>
          <p:cNvCxnSpPr>
            <a:cxnSpLocks noChangeShapeType="1"/>
          </p:cNvCxnSpPr>
          <p:nvPr/>
        </p:nvCxnSpPr>
        <p:spPr bwMode="auto">
          <a:xfrm flipH="1">
            <a:off x="5076825" y="1557338"/>
            <a:ext cx="574675" cy="2087562"/>
          </a:xfrm>
          <a:prstGeom prst="straightConnector1">
            <a:avLst/>
          </a:prstGeom>
          <a:noFill/>
          <a:ln w="50800" algn="ctr">
            <a:solidFill>
              <a:srgbClr val="00B050"/>
            </a:solidFill>
            <a:prstDash val="lg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2627784" y="2636912"/>
            <a:ext cx="863625" cy="833178"/>
          </a:xfrm>
          <a:prstGeom prst="rect">
            <a:avLst/>
          </a:prstGeom>
          <a:solidFill>
            <a:srgbClr val="FFC000"/>
          </a:solidFill>
          <a:ln w="5080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800" smtClean="0">
                <a:solidFill>
                  <a:srgbClr val="000099"/>
                </a:solidFill>
                <a:latin typeface="Times New Roman" pitchFamily="18" charset="0"/>
              </a:rPr>
              <a:t>D</a:t>
            </a:r>
          </a:p>
        </p:txBody>
      </p:sp>
      <p:graphicFrame>
        <p:nvGraphicFramePr>
          <p:cNvPr id="161810" name="Object 9"/>
          <p:cNvGraphicFramePr>
            <a:graphicFrameLocks noChangeAspect="1"/>
          </p:cNvGraphicFramePr>
          <p:nvPr/>
        </p:nvGraphicFramePr>
        <p:xfrm>
          <a:off x="1042988" y="4149725"/>
          <a:ext cx="4392612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03" name="公式" r:id="rId10" imgW="1600200" imgH="914400" progId="Equation.3">
                  <p:embed/>
                </p:oleObj>
              </mc:Choice>
              <mc:Fallback>
                <p:oleObj name="公式" r:id="rId10" imgW="16002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149725"/>
                        <a:ext cx="4392612" cy="249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11" name="Object 11" descr="花束"/>
          <p:cNvGraphicFramePr>
            <a:graphicFrameLocks noChangeAspect="1"/>
          </p:cNvGraphicFramePr>
          <p:nvPr/>
        </p:nvGraphicFramePr>
        <p:xfrm>
          <a:off x="179388" y="5013325"/>
          <a:ext cx="1014412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04" name="公式" r:id="rId12" imgW="304536" imgH="203024" progId="Equation.3">
                  <p:embed/>
                </p:oleObj>
              </mc:Choice>
              <mc:Fallback>
                <p:oleObj name="公式" r:id="rId12" imgW="304536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013325"/>
                        <a:ext cx="1014412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7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12" name="Object 21"/>
          <p:cNvGraphicFramePr>
            <a:graphicFrameLocks noChangeAspect="1"/>
          </p:cNvGraphicFramePr>
          <p:nvPr/>
        </p:nvGraphicFramePr>
        <p:xfrm>
          <a:off x="5724525" y="4868863"/>
          <a:ext cx="2809875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05" name="公式" r:id="rId14" imgW="965200" imgH="431800" progId="Equation.3">
                  <p:embed/>
                </p:oleObj>
              </mc:Choice>
              <mc:Fallback>
                <p:oleObj name="公式" r:id="rId14" imgW="96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4868863"/>
                        <a:ext cx="2809875" cy="125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092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4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80728"/>
                <a:ext cx="8229600" cy="514543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ea typeface="华文楷体" pitchFamily="2" charset="-122"/>
                  </a:rPr>
                  <a:t>    若</a:t>
                </a:r>
                <a:r>
                  <a:rPr lang="zh-CN" altLang="en-US" b="1" dirty="0">
                    <a:ea typeface="华文楷体" pitchFamily="2" charset="-122"/>
                  </a:rPr>
                  <a:t>实对称矩</a:t>
                </a:r>
                <a:r>
                  <a:rPr lang="zh-CN" altLang="en-US" b="1" dirty="0" smtClean="0">
                    <a:ea typeface="华文楷体" pitchFamily="2" charset="-122"/>
                  </a:rPr>
                  <a:t>阵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  <a:ea typeface="华文楷体" pitchFamily="2" charset="-122"/>
                      </a:rPr>
                      <m:t>𝐀</m:t>
                    </m:r>
                  </m:oMath>
                </a14:m>
                <a:r>
                  <a:rPr lang="en-US" altLang="zh-CN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正</a:t>
                </a:r>
                <a:r>
                  <a:rPr lang="zh-CN" altLang="en-US" b="1" dirty="0">
                    <a:latin typeface="Times New Roman" pitchFamily="18" charset="0"/>
                    <a:ea typeface="华文楷体" pitchFamily="2" charset="-122"/>
                  </a:rPr>
                  <a:t>定 </a:t>
                </a:r>
                <a:r>
                  <a:rPr lang="en-US" altLang="zh-CN" b="1" dirty="0">
                    <a:latin typeface="Times New Roman" pitchFamily="18" charset="0"/>
                    <a:ea typeface="华文楷体" pitchFamily="2" charset="-122"/>
                  </a:rPr>
                  <a:t>, </a:t>
                </a:r>
                <a:r>
                  <a:rPr lang="zh-CN" altLang="en-US" b="1" dirty="0">
                    <a:latin typeface="Times New Roman" pitchFamily="18" charset="0"/>
                    <a:ea typeface="华文楷体" pitchFamily="2" charset="-122"/>
                  </a:rPr>
                  <a:t>则存在对角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元为 </a:t>
                </a:r>
                <a:r>
                  <a:rPr lang="en-US" altLang="zh-CN" b="1" dirty="0">
                    <a:latin typeface="Times New Roman" pitchFamily="18" charset="0"/>
                    <a:ea typeface="华文楷体" pitchFamily="2" charset="-122"/>
                  </a:rPr>
                  <a:t>1 </a:t>
                </a:r>
                <a:endParaRPr lang="en-US" altLang="zh-CN" b="1" dirty="0" smtClean="0">
                  <a:latin typeface="Times New Roman" pitchFamily="18" charset="0"/>
                  <a:ea typeface="华文楷体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的上</a:t>
                </a:r>
                <a:r>
                  <a:rPr lang="zh-CN" altLang="en-US" b="1" dirty="0">
                    <a:latin typeface="Times New Roman" pitchFamily="18" charset="0"/>
                    <a:ea typeface="华文楷体" pitchFamily="2" charset="-122"/>
                  </a:rPr>
                  <a:t>三角矩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阵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  <a:ea typeface="华文楷体" pitchFamily="2" charset="-122"/>
                      </a:rPr>
                      <m:t>𝐂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 ,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对角元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/>
                        <a:ea typeface="华文楷体" pitchFamily="2" charset="-122"/>
                      </a:rPr>
                      <m:t>&gt;</m:t>
                    </m:r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</a:rPr>
                      <m:t>𝟎</m:t>
                    </m:r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的对角矩阵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  <a:ea typeface="华文楷体" pitchFamily="2" charset="-122"/>
                      </a:rPr>
                      <m:t>𝐃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使得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华文楷体" pitchFamily="2" charset="-122"/>
                          </a:rPr>
                          <m:t>𝐂</m:t>
                        </m:r>
                      </m:e>
                      <m:sup>
                        <m:r>
                          <a:rPr lang="en-US" altLang="zh-CN" b="1" i="0" smtClean="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lang="en-US" altLang="zh-CN" b="1" i="0" smtClean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b="1" i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lang="en-US" altLang="zh-CN" b="1" i="0" smtClean="0">
                        <a:latin typeface="Cambria Math"/>
                        <a:ea typeface="华文楷体" pitchFamily="2" charset="-122"/>
                      </a:rPr>
                      <m:t>𝐂</m:t>
                    </m:r>
                    <m:r>
                      <a:rPr lang="en-US" altLang="zh-CN" b="1" i="0" smtClean="0">
                        <a:latin typeface="Cambria Math"/>
                        <a:ea typeface="华文楷体" pitchFamily="2" charset="-122"/>
                      </a:rPr>
                      <m:t>=</m:t>
                    </m:r>
                    <m:r>
                      <a:rPr lang="en-US" altLang="zh-CN" b="1" i="0" smtClean="0">
                        <a:latin typeface="Cambria Math"/>
                        <a:ea typeface="华文楷体" pitchFamily="2" charset="-122"/>
                      </a:rPr>
                      <m:t>𝐃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.  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将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  <a:ea typeface="华文楷体" pitchFamily="2" charset="-122"/>
                      </a:rPr>
                      <m:t>𝐃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 写成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  <a:ea typeface="华文楷体" pitchFamily="2" charset="-122"/>
                      </a:rPr>
                      <m:t>𝐃</m:t>
                    </m:r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华文楷体" pitchFamily="2" charset="-122"/>
                          </a:rPr>
                          <m:t>𝐁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  <a:ea typeface="华文楷体" pitchFamily="2" charset="-122"/>
                      </a:rPr>
                      <m:t>𝐁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 是</a:t>
                </a:r>
                <a:endParaRPr lang="en-US" altLang="zh-CN" b="1" dirty="0" smtClean="0">
                  <a:latin typeface="Times New Roman" pitchFamily="18" charset="0"/>
                  <a:ea typeface="华文楷体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 对</a:t>
                </a:r>
                <a:r>
                  <a:rPr lang="zh-CN" altLang="en-US" b="1" dirty="0">
                    <a:latin typeface="Times New Roman" pitchFamily="18" charset="0"/>
                    <a:ea typeface="华文楷体" pitchFamily="2" charset="-122"/>
                  </a:rPr>
                  <a:t>角元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/>
                        <a:ea typeface="华文楷体" pitchFamily="2" charset="-122"/>
                      </a:rPr>
                      <m:t>&gt;</m:t>
                    </m:r>
                    <m:r>
                      <a:rPr lang="en-US" altLang="zh-CN" b="1" i="1" dirty="0">
                        <a:latin typeface="Cambria Math"/>
                        <a:ea typeface="华文楷体" pitchFamily="2" charset="-122"/>
                      </a:rPr>
                      <m:t>𝟎</m:t>
                    </m:r>
                    <m:r>
                      <a:rPr lang="en-US" altLang="zh-CN" b="1" i="1" dirty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zh-CN" altLang="en-US" b="1" dirty="0">
                    <a:latin typeface="Times New Roman" pitchFamily="18" charset="0"/>
                    <a:ea typeface="华文楷体" pitchFamily="2" charset="-122"/>
                  </a:rPr>
                  <a:t>的对角矩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阵 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则有</a:t>
                </a:r>
                <a:endParaRPr lang="en-US" altLang="zh-CN" b="1" dirty="0" smtClean="0">
                  <a:latin typeface="Times New Roman" pitchFamily="18" charset="0"/>
                  <a:ea typeface="华文楷体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b="1">
                        <a:latin typeface="Cambria Math"/>
                        <a:ea typeface="华文楷体" pitchFamily="2" charset="-122"/>
                      </a:rPr>
                      <m:t> 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华文楷体" pitchFamily="2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/>
                                <a:ea typeface="华文楷体" pitchFamily="2" charset="-122"/>
                              </a:rPr>
                              <m:t>𝐂</m:t>
                            </m:r>
                          </m:e>
                          <m:sup>
                            <m:r>
                              <a:rPr lang="en-US" altLang="zh-CN" b="1" i="0" smtClean="0">
                                <a:latin typeface="Cambria Math"/>
                                <a:ea typeface="华文楷体" pitchFamily="2" charset="-122"/>
                              </a:rPr>
                              <m:t>−</m:t>
                            </m:r>
                            <m:r>
                              <a:rPr lang="en-US" altLang="zh-CN" b="1" i="0" smtClean="0">
                                <a:latin typeface="Cambria Math"/>
                                <a:ea typeface="华文楷体" pitchFamily="2" charset="-122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b="1" i="0" smtClean="0">
                            <a:latin typeface="Cambria Math"/>
                            <a:ea typeface="华文楷体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b="1" i="0" smtClean="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lang="en-US" altLang="zh-CN" b="1" i="0" smtClean="0">
                        <a:latin typeface="Cambria Math"/>
                        <a:ea typeface="华文楷体" pitchFamily="2" charset="-122"/>
                      </a:rPr>
                      <m:t>𝐁𝐁</m:t>
                    </m:r>
                    <m:r>
                      <a:rPr lang="en-US" altLang="zh-CN" b="1" i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sSup>
                      <m:sSupPr>
                        <m:ctrlPr>
                          <a:rPr lang="en-US" altLang="zh-CN" b="1" i="1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/>
                            <a:ea typeface="华文楷体" pitchFamily="2" charset="-122"/>
                          </a:rPr>
                          <m:t>𝐂</m:t>
                        </m:r>
                      </m:e>
                      <m:sup>
                        <m:r>
                          <a:rPr lang="en-US" altLang="zh-CN" b="1" i="0">
                            <a:latin typeface="Cambria Math"/>
                            <a:ea typeface="华文楷体" pitchFamily="2" charset="-122"/>
                          </a:rPr>
                          <m:t>−</m:t>
                        </m:r>
                        <m:r>
                          <a:rPr lang="en-US" altLang="zh-CN" b="1" i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p>
                    </m:sSup>
                    <m:r>
                      <a:rPr lang="en-US" altLang="zh-CN" b="1" i="0">
                        <a:latin typeface="Cambria Math"/>
                        <a:ea typeface="华文楷体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/>
                            <a:ea typeface="华文楷体" pitchFamily="2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/>
                                <a:ea typeface="华文楷体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/>
                                <a:ea typeface="华文楷体" pitchFamily="2" charset="-122"/>
                              </a:rPr>
                              <m:t>𝐁</m:t>
                            </m:r>
                            <m:r>
                              <a:rPr lang="en-US" altLang="zh-CN" b="1" i="0">
                                <a:latin typeface="Cambria Math"/>
                                <a:ea typeface="华文楷体" pitchFamily="2" charset="-122"/>
                              </a:rPr>
                              <m:t>𝐂</m:t>
                            </m:r>
                          </m:e>
                          <m:sup>
                            <m:r>
                              <a:rPr lang="en-US" altLang="zh-CN" b="1" i="0">
                                <a:latin typeface="Cambria Math"/>
                                <a:ea typeface="华文楷体" pitchFamily="2" charset="-122"/>
                              </a:rPr>
                              <m:t>−</m:t>
                            </m:r>
                            <m:r>
                              <a:rPr lang="en-US" altLang="zh-CN" b="1" i="0">
                                <a:latin typeface="Cambria Math"/>
                                <a:ea typeface="华文楷体" pitchFamily="2" charset="-122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b="1" i="0">
                            <a:latin typeface="Cambria Math"/>
                            <a:ea typeface="华文楷体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b="1" i="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lang="en-US" altLang="zh-CN" b="1" i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lang="en-US" altLang="zh-CN" b="1">
                        <a:latin typeface="Cambria Math"/>
                        <a:ea typeface="华文楷体" pitchFamily="2" charset="-122"/>
                      </a:rPr>
                      <m:t>𝐁</m:t>
                    </m:r>
                    <m:sSup>
                      <m:sSupPr>
                        <m:ctrlPr>
                          <a:rPr lang="en-US" altLang="zh-CN" b="1" i="1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/>
                            <a:ea typeface="华文楷体" pitchFamily="2" charset="-122"/>
                          </a:rPr>
                          <m:t>𝐂</m:t>
                        </m:r>
                      </m:e>
                      <m:sup>
                        <m:r>
                          <a:rPr lang="en-US" altLang="zh-CN" b="1">
                            <a:latin typeface="Cambria Math"/>
                            <a:ea typeface="华文楷体" pitchFamily="2" charset="-122"/>
                          </a:rPr>
                          <m:t>−</m:t>
                        </m:r>
                        <m:r>
                          <a:rPr lang="en-US" altLang="zh-CN" b="1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b="1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endParaRPr>
              </a:p>
              <a:p>
                <a:pPr marL="609600" indent="-609600" algn="just">
                  <a:lnSpc>
                    <a:spcPct val="135000"/>
                  </a:lnSpc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Times New Roman" pitchFamily="18" charset="0"/>
                  </a:rPr>
                  <a:t>     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=</m:t>
                    </m:r>
                    <m:r>
                      <a:rPr lang="en-US" altLang="zh-CN" b="1" i="0" dirty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𝐋</m:t>
                        </m:r>
                      </m:e>
                      <m:sup>
                        <m:r>
                          <a:rPr lang="en-US" altLang="zh-CN" b="1" i="0" dirty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  <m:r>
                      <a:rPr lang="en-US" altLang="zh-CN" b="1" i="0" dirty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𝐋</m:t>
                    </m:r>
                    <m:r>
                      <a:rPr lang="en-US" altLang="zh-CN" b="1" i="0" dirty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 ,</m:t>
                    </m:r>
                  </m:oMath>
                </a14:m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𝐋</m:t>
                    </m:r>
                  </m:oMath>
                </a14:m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为</a:t>
                </a:r>
                <a:r>
                  <a:rPr lang="zh-CN" altLang="en-US" b="1" dirty="0">
                    <a:latin typeface="Times New Roman" pitchFamily="18" charset="0"/>
                    <a:ea typeface="华文楷体" pitchFamily="2" charset="-122"/>
                  </a:rPr>
                  <a:t>对角元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/>
                        <a:ea typeface="华文楷体" pitchFamily="2" charset="-122"/>
                      </a:rPr>
                      <m:t>&gt;</m:t>
                    </m:r>
                    <m:r>
                      <a:rPr lang="en-US" altLang="zh-CN" b="1" i="1" dirty="0">
                        <a:latin typeface="Cambria Math"/>
                        <a:ea typeface="华文楷体" pitchFamily="2" charset="-122"/>
                      </a:rPr>
                      <m:t>𝟎</m:t>
                    </m:r>
                    <m:r>
                      <a:rPr lang="en-US" altLang="zh-CN" b="1" i="1" dirty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的上三角阵</a:t>
                </a:r>
                <a:endParaRPr lang="en-US" altLang="zh-CN" b="1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6384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0728"/>
                <a:ext cx="8229600" cy="5145435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7" descr="花束"/>
          <p:cNvSpPr>
            <a:spLocks noChangeArrowheads="1"/>
          </p:cNvSpPr>
          <p:nvPr/>
        </p:nvSpPr>
        <p:spPr bwMode="auto">
          <a:xfrm>
            <a:off x="2627784" y="302943"/>
            <a:ext cx="3960440" cy="6477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 dirty="0" err="1">
                <a:sym typeface="Symbol" pitchFamily="18" charset="2"/>
              </a:rPr>
              <a:t>Cholesky</a:t>
            </a:r>
            <a:r>
              <a:rPr kumimoji="0" lang="en-US" altLang="zh-CN" sz="3600" dirty="0">
                <a:sym typeface="Symbol" pitchFamily="18" charset="2"/>
              </a:rPr>
              <a:t> </a:t>
            </a:r>
            <a:r>
              <a:rPr kumimoji="0" lang="zh-CN" altLang="en-US" sz="3600" dirty="0">
                <a:latin typeface="French Script MT" pitchFamily="66" charset="0"/>
                <a:ea typeface="华文楷体" pitchFamily="2" charset="-122"/>
                <a:sym typeface="Symbol" pitchFamily="18" charset="2"/>
              </a:rPr>
              <a:t>分解</a:t>
            </a:r>
            <a:endParaRPr kumimoji="0" lang="en-US" altLang="zh-CN" sz="3600" dirty="0">
              <a:latin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008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4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484313"/>
                <a:ext cx="8229600" cy="4641850"/>
              </a:xfrm>
            </p:spPr>
            <p:txBody>
              <a:bodyPr/>
              <a:lstStyle/>
              <a:p>
                <a:pPr marL="609600" indent="-609600" algn="just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例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.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设矩阵          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                                   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Times New Roman" pitchFamily="18" charset="0"/>
                  </a:rPr>
                  <a:t>  正定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Times New Roman" pitchFamily="18" charset="0"/>
                  </a:rPr>
                  <a:t>.  </a:t>
                </a:r>
              </a:p>
              <a:p>
                <a:pPr marL="609600" indent="-609600" algn="just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Times New Roman" pitchFamily="18" charset="0"/>
                  </a:rPr>
                  <a:t>      </a:t>
                </a:r>
              </a:p>
              <a:p>
                <a:pPr marL="609600" indent="-609600" algn="just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Times New Roman" pitchFamily="18" charset="0"/>
                  </a:rPr>
                  <a:t>   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Times New Roman" pitchFamily="18" charset="0"/>
                  </a:rPr>
                  <a:t>证明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Times New Roman" pitchFamily="18" charset="0"/>
                  </a:rPr>
                  <a:t>: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𝐀</m:t>
                        </m:r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 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≤ 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𝟐𝟐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⋯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𝒏𝒏</m:t>
                        </m:r>
                      </m:sub>
                    </m:sSub>
                  </m:oMath>
                </a14:m>
                <a:endParaRPr lang="en-US" altLang="zh-CN" b="1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endParaRPr>
              </a:p>
              <a:p>
                <a:pPr marL="609600" indent="-609600" algn="just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               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等号成立 当且仅当 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𝐀</m:t>
                    </m:r>
                  </m:oMath>
                </a14:m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是对角矩阵</a:t>
                </a:r>
                <a:endParaRPr lang="en-US" altLang="zh-CN" b="1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  <a:p>
                <a:pPr marL="609600" indent="-609600" algn="just">
                  <a:lnSpc>
                    <a:spcPct val="135000"/>
                  </a:lnSpc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Times New Roman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6384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484313"/>
                <a:ext cx="8229600" cy="4641850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49925" name="Rectangle 5" descr="花束"/>
          <p:cNvSpPr>
            <a:spLocks noChangeArrowheads="1"/>
          </p:cNvSpPr>
          <p:nvPr/>
        </p:nvSpPr>
        <p:spPr bwMode="auto">
          <a:xfrm>
            <a:off x="900113" y="5267255"/>
            <a:ext cx="7200900" cy="587375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r>
              <a:rPr kumimoji="0" lang="en-US" altLang="zh-CN" dirty="0" err="1">
                <a:latin typeface="Arial" pitchFamily="34" charset="0"/>
                <a:sym typeface="Symbol" pitchFamily="18" charset="2"/>
              </a:rPr>
              <a:t>Cholesky</a:t>
            </a:r>
            <a:r>
              <a:rPr kumimoji="0" lang="en-US" altLang="zh-CN" dirty="0">
                <a:latin typeface="Arial" pitchFamily="34" charset="0"/>
                <a:sym typeface="Symbol" pitchFamily="18" charset="2"/>
              </a:rPr>
              <a:t> </a:t>
            </a:r>
            <a:r>
              <a:rPr kumimoji="0" lang="zh-CN" altLang="en-US" dirty="0">
                <a:ea typeface="华文楷体" pitchFamily="2" charset="-122"/>
                <a:sym typeface="Symbol" pitchFamily="18" charset="2"/>
              </a:rPr>
              <a:t>分解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: </a:t>
            </a:r>
            <a:r>
              <a:rPr kumimoji="0" lang="en-US" altLang="zh-CN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A = </a:t>
            </a:r>
            <a:r>
              <a:rPr lang="en-US" altLang="zh-CN" kern="100" dirty="0">
                <a:latin typeface="Times New Roman" pitchFamily="18" charset="0"/>
                <a:ea typeface="华文楷体"/>
                <a:cs typeface="Times New Roman" pitchFamily="18" charset="0"/>
              </a:rPr>
              <a:t>L</a:t>
            </a:r>
            <a:r>
              <a:rPr lang="el-GR" altLang="zh-CN" kern="100" baseline="30000" dirty="0">
                <a:latin typeface="Times New Roman" pitchFamily="18" charset="0"/>
                <a:ea typeface="华文楷体"/>
                <a:cs typeface="Times New Roman" pitchFamily="18" charset="0"/>
              </a:rPr>
              <a:t>T</a:t>
            </a:r>
            <a:r>
              <a:rPr lang="el-GR" altLang="zh-CN" kern="100" dirty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en-US" altLang="zh-CN" kern="100" dirty="0">
                <a:latin typeface="Times New Roman" pitchFamily="18" charset="0"/>
                <a:ea typeface="华文楷体"/>
                <a:cs typeface="Times New Roman" pitchFamily="18" charset="0"/>
              </a:rPr>
              <a:t>L</a:t>
            </a:r>
            <a:r>
              <a:rPr lang="el-GR" altLang="zh-CN" kern="100" dirty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L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上三角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483768" y="913198"/>
                <a:ext cx="5176289" cy="1938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/>
                        </a:rPr>
                        <m:t>𝐀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913198"/>
                <a:ext cx="5176289" cy="19388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1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499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4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4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9925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0624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6047953"/>
              </a:xfrm>
            </p:spPr>
            <p:txBody>
              <a:bodyPr/>
              <a:lstStyle/>
              <a:p>
                <a:pPr marL="609600" indent="-609600" algn="just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证</a:t>
                </a:r>
                <a:r>
                  <a:rPr lang="en-US" altLang="zh-CN" b="1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: 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由 </a:t>
                </a:r>
                <a:r>
                  <a:rPr lang="en-US" altLang="zh-CN" b="1" dirty="0" err="1">
                    <a:sym typeface="Symbol" pitchFamily="18" charset="2"/>
                  </a:rPr>
                  <a:t>Cholesky</a:t>
                </a:r>
                <a:r>
                  <a:rPr lang="en-US" altLang="zh-CN" b="1" dirty="0">
                    <a:sym typeface="Symbol" pitchFamily="18" charset="2"/>
                  </a:rPr>
                  <a:t> </a:t>
                </a:r>
                <a:r>
                  <a:rPr lang="zh-CN" altLang="en-US" b="1" dirty="0">
                    <a:latin typeface="French Script MT" pitchFamily="66" charset="0"/>
                    <a:ea typeface="华文楷体" pitchFamily="2" charset="-122"/>
                    <a:sym typeface="Symbol" pitchFamily="18" charset="2"/>
                  </a:rPr>
                  <a:t>分解</a:t>
                </a:r>
                <a:r>
                  <a:rPr lang="en-US" altLang="zh-CN" b="1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,  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zh-CN" b="1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:r>
                  <a:rPr lang="zh-CN" altLang="en-US" b="1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可写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成</a:t>
                </a:r>
                <a:endParaRPr lang="zh-CN" altLang="en-US" b="1" dirty="0">
                  <a:latin typeface="Times New Roman" pitchFamily="18" charset="0"/>
                  <a:ea typeface="华文楷体" pitchFamily="2" charset="-122"/>
                  <a:sym typeface="Symbol" pitchFamily="18" charset="2"/>
                </a:endParaRPr>
              </a:p>
              <a:p>
                <a:pPr marL="609600" indent="-609600" algn="just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Times New Roman" pitchFamily="18" charset="0"/>
                  </a:rPr>
                  <a:t> </a:t>
                </a:r>
              </a:p>
              <a:p>
                <a:pPr marL="609600" indent="-609600" algn="just">
                  <a:lnSpc>
                    <a:spcPct val="150000"/>
                  </a:lnSpc>
                  <a:buFontTx/>
                  <a:buNone/>
                  <a:defRPr/>
                </a:pPr>
                <a:endParaRPr lang="zh-CN" altLang="en-US" b="1" dirty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  <a:p>
                <a:pPr marL="609600" indent="-609600" algn="just">
                  <a:lnSpc>
                    <a:spcPct val="150000"/>
                  </a:lnSpc>
                  <a:buFontTx/>
                  <a:buNone/>
                  <a:defRPr/>
                </a:pPr>
                <a:endParaRPr lang="zh-CN" altLang="en-US" b="1" dirty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  <a:p>
                <a:pPr marL="609600" indent="-609600" algn="just">
                  <a:lnSpc>
                    <a:spcPct val="150000"/>
                  </a:lnSpc>
                  <a:buFontTx/>
                  <a:buNone/>
                  <a:defRPr/>
                </a:pP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𝟐𝟐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⋯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𝒏𝒏</m:t>
                        </m:r>
                      </m:sub>
                    </m:sSub>
                  </m:oMath>
                </a14:m>
                <a:endParaRPr lang="en-US" altLang="zh-CN" b="1" dirty="0" smtClean="0"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  <a:p>
                <a:pPr marL="609600" indent="-609600" algn="just">
                  <a:lnSpc>
                    <a:spcPct val="150000"/>
                  </a:lnSpc>
                  <a:buFontTx/>
                  <a:buNone/>
                  <a:defRPr/>
                </a:pPr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=</m:t>
                    </m:r>
                    <m:r>
                      <a:rPr lang="en-US" altLang="zh-CN" b="1" i="0" dirty="0" smtClean="0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 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1" i="1" dirty="0" smtClean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𝟏𝟏</m:t>
                            </m:r>
                          </m:sub>
                        </m:sSub>
                      </m:e>
                      <m:sup>
                        <m:r>
                          <a:rPr lang="en-US" altLang="zh-CN" b="1" i="1" dirty="0" smtClean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𝟐</m:t>
                        </m:r>
                      </m:sup>
                    </m:sSup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 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dirty="0" smtClean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  <m:t>𝟏𝟐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1" i="1" dirty="0" smtClean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dirty="0" smtClean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1" i="1" dirty="0" smtClean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  <m:t>𝟐𝟐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1" i="1" dirty="0" smtClean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⋯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dirty="0" smtClean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  <m:t>𝟏</m:t>
                                </m:r>
                                <m: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  <m:t>𝒏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1" i="1" dirty="0" smtClean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dirty="0" smtClean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+⋯+</m:t>
                        </m:r>
                        <m:sSup>
                          <m:sSupPr>
                            <m:ctrlPr>
                              <a:rPr lang="en-US" altLang="zh-CN" b="1" i="1" dirty="0" smtClean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/>
                                    <a:cs typeface="Times New Roman" pitchFamily="18" charset="0"/>
                                    <a:sym typeface="Symbol" pitchFamily="18" charset="2"/>
                                  </a:rPr>
                                  <m:t>𝒏𝒏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1" i="1" dirty="0" smtClean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b="1" dirty="0" smtClean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</a:p>
              <a:p>
                <a:pPr marL="609600" indent="-609600" algn="just">
                  <a:lnSpc>
                    <a:spcPct val="150000"/>
                  </a:lnSpc>
                  <a:buFontTx/>
                  <a:buNone/>
                  <a:defRPr/>
                </a:pPr>
                <a:r>
                  <a:rPr lang="en-US" altLang="zh-CN" b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  <a:ea typeface="Cambria Math"/>
                        <a:cs typeface="Times New Roman" pitchFamily="18" charset="0"/>
                        <a:sym typeface="Symbol" pitchFamily="18" charset="2"/>
                      </a:rPr>
                      <m:t>≥</m:t>
                    </m:r>
                    <m:sSup>
                      <m:sSupPr>
                        <m:ctrlPr>
                          <a:rPr lang="en-US" altLang="zh-CN" b="1" i="1" dirty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𝟏𝟏</m:t>
                            </m:r>
                          </m:sub>
                        </m:sSub>
                      </m:e>
                      <m:sup>
                        <m:r>
                          <a:rPr lang="en-US" altLang="zh-CN" b="1" i="1" dirty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CN" b="1" i="1" dirty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𝟐𝟐</m:t>
                            </m:r>
                          </m:sub>
                        </m:sSub>
                      </m:e>
                      <m:sup>
                        <m:r>
                          <a:rPr lang="en-US" altLang="zh-CN" b="1" i="1" dirty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𝟐</m:t>
                        </m:r>
                      </m:sup>
                    </m:sSup>
                    <m:r>
                      <a:rPr lang="en-US" altLang="zh-CN" b="1" i="1" dirty="0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⋯</m:t>
                    </m:r>
                    <m:sSup>
                      <m:sSupPr>
                        <m:ctrlPr>
                          <a:rPr lang="en-US" altLang="zh-CN" b="1" i="1" dirty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/>
                                <a:cs typeface="Times New Roman" pitchFamily="18" charset="0"/>
                                <a:sym typeface="Symbol" pitchFamily="18" charset="2"/>
                              </a:rPr>
                              <m:t>𝒏𝒏</m:t>
                            </m:r>
                          </m:sub>
                        </m:sSub>
                      </m:e>
                      <m:sup>
                        <m:r>
                          <a:rPr lang="en-US" altLang="zh-CN" b="1" i="1" dirty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𝟐</m:t>
                        </m:r>
                      </m:sup>
                    </m:sSup>
                    <m:r>
                      <a:rPr lang="en-US" altLang="zh-CN" b="1" i="0" dirty="0" smtClean="0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dirty="0" smtClean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b="1" i="0" dirty="0" smtClean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 </m:t>
                        </m:r>
                        <m:r>
                          <a:rPr lang="en-US" altLang="zh-CN" b="1" i="0" dirty="0" smtClean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𝐀</m:t>
                        </m:r>
                        <m:r>
                          <a:rPr lang="en-US" altLang="zh-CN" b="1" i="0" dirty="0" smtClean="0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 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endParaRPr lang="en-US" altLang="zh-CN" b="1" dirty="0" smtClean="0"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730624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6047953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781974" y="1447728"/>
            <a:ext cx="649288" cy="576262"/>
          </a:xfrm>
          <a:prstGeom prst="roundRect">
            <a:avLst>
              <a:gd name="adj" fmla="val 16667"/>
            </a:avLst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3" name="圆角矩形 12"/>
          <p:cNvSpPr>
            <a:spLocks noChangeArrowheads="1"/>
          </p:cNvSpPr>
          <p:nvPr/>
        </p:nvSpPr>
        <p:spPr bwMode="auto">
          <a:xfrm>
            <a:off x="781974" y="2024102"/>
            <a:ext cx="1773802" cy="541337"/>
          </a:xfrm>
          <a:prstGeom prst="roundRect">
            <a:avLst>
              <a:gd name="adj" fmla="val 16667"/>
            </a:avLst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4" name="圆角矩形 13"/>
          <p:cNvSpPr>
            <a:spLocks noChangeArrowheads="1"/>
          </p:cNvSpPr>
          <p:nvPr/>
        </p:nvSpPr>
        <p:spPr bwMode="auto">
          <a:xfrm>
            <a:off x="4932040" y="1447728"/>
            <a:ext cx="647700" cy="576262"/>
          </a:xfrm>
          <a:prstGeom prst="roundRect">
            <a:avLst>
              <a:gd name="adj" fmla="val 16667"/>
            </a:avLst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5940152" y="1376402"/>
            <a:ext cx="647700" cy="1189037"/>
          </a:xfrm>
          <a:prstGeom prst="roundRect">
            <a:avLst>
              <a:gd name="adj" fmla="val 16667"/>
            </a:avLst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781974" y="2960397"/>
            <a:ext cx="3646010" cy="576263"/>
          </a:xfrm>
          <a:prstGeom prst="roundRect">
            <a:avLst>
              <a:gd name="adj" fmla="val 16667"/>
            </a:avLst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" name="圆角矩形 16"/>
          <p:cNvSpPr>
            <a:spLocks noChangeArrowheads="1"/>
          </p:cNvSpPr>
          <p:nvPr/>
        </p:nvSpPr>
        <p:spPr bwMode="auto">
          <a:xfrm>
            <a:off x="7767470" y="1332382"/>
            <a:ext cx="647700" cy="2339975"/>
          </a:xfrm>
          <a:prstGeom prst="roundRect">
            <a:avLst>
              <a:gd name="adj" fmla="val 16667"/>
            </a:avLst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34992" y="1468080"/>
                <a:ext cx="8480335" cy="2068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92" y="1468080"/>
                <a:ext cx="8480335" cy="20685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6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6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06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6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06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229600" cy="5761038"/>
          </a:xfrm>
        </p:spPr>
        <p:txBody>
          <a:bodyPr/>
          <a:lstStyle/>
          <a:p>
            <a:pPr marL="1692275" indent="-1692275"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推论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:  </a:t>
            </a:r>
            <a:r>
              <a:rPr lang="zh-CN" altLang="en-US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若</a:t>
            </a:r>
            <a:r>
              <a:rPr lang="zh-CN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C = [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kern="100" baseline="-250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1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kern="100" baseline="-250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2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...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kern="100" baseline="-250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n 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]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zh-CN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是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n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zh-CN" altLang="en-US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级实</a:t>
            </a:r>
            <a:r>
              <a:rPr lang="zh-CN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矩阵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, </a:t>
            </a:r>
          </a:p>
          <a:p>
            <a:pPr marL="1692275" indent="-1692275"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           </a:t>
            </a:r>
            <a:r>
              <a:rPr lang="zh-CN" altLang="en-US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则有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  ||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kern="100" baseline="-250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1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|| ||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kern="100" baseline="-250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2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...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||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kern="100" baseline="-250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n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  <a:sym typeface="Symbol"/>
              </a:rPr>
              <a:t> 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| 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C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|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.</a:t>
            </a:r>
            <a:endParaRPr lang="en-US" altLang="zh-CN" b="1" kern="100" dirty="0" smtClean="0">
              <a:latin typeface="Times New Roman" pitchFamily="18" charset="0"/>
              <a:ea typeface="华文楷体"/>
              <a:cs typeface="Times New Roman" pitchFamily="18" charset="0"/>
            </a:endParaRPr>
          </a:p>
          <a:p>
            <a:pPr marL="1692275" indent="-1692275"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endParaRPr lang="en-US" altLang="zh-CN" b="1" kern="100" dirty="0" smtClean="0">
              <a:latin typeface="Times New Roman" pitchFamily="18" charset="0"/>
              <a:ea typeface="华文楷体"/>
              <a:cs typeface="Times New Roman" pitchFamily="18" charset="0"/>
            </a:endParaRPr>
          </a:p>
          <a:p>
            <a:pPr marL="1692275" indent="-1692275"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zh-CN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证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: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  </a:t>
            </a:r>
            <a:r>
              <a:rPr lang="zh-CN" altLang="en-US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若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|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C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|</a:t>
            </a:r>
            <a:r>
              <a:rPr lang="zh-CN" altLang="en-US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 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0,  </a:t>
            </a:r>
            <a:r>
              <a:rPr lang="zh-CN" altLang="en-US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则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A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= C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zh-CN" altLang="en-US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是</a:t>
            </a:r>
            <a:r>
              <a:rPr lang="zh-CN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正定矩阵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,</a:t>
            </a:r>
          </a:p>
          <a:p>
            <a:pPr marL="1692275" indent="-1692275"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    ||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kern="100" baseline="-250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1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||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kern="100" baseline="-250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2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...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||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kern="100" baseline="-250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n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  <a:sym typeface="Symbol"/>
              </a:rPr>
              <a:t> 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| 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C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| 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=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| 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C </a:t>
            </a:r>
            <a:r>
              <a:rPr lang="el-GR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|</a:t>
            </a:r>
            <a:r>
              <a:rPr lang="en-US" altLang="zh-CN" b="1" kern="100" dirty="0" smtClean="0">
                <a:latin typeface="Times New Roman" pitchFamily="18" charset="0"/>
                <a:ea typeface="华文楷体"/>
                <a:cs typeface="Times New Roman" pitchFamily="18" charset="0"/>
              </a:rPr>
              <a:t> 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endParaRPr lang="en-US" altLang="zh-CN" b="1" kern="100" dirty="0" smtClean="0">
              <a:latin typeface="Times New Roman" pitchFamily="18" charset="0"/>
              <a:ea typeface="华文楷体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4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768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对 </a:t>
            </a:r>
            <a:r>
              <a:rPr lang="en-US" altLang="zh-CN" b="1" smtClean="0">
                <a:latin typeface="Times New Roman" pitchFamily="18" charset="0"/>
              </a:rPr>
              <a:t>9 </a:t>
            </a:r>
            <a:r>
              <a:rPr lang="zh-CN" altLang="en-US" b="1" smtClean="0">
                <a:latin typeface="Times New Roman" pitchFamily="18" charset="0"/>
              </a:rPr>
              <a:t>篇文章 </a:t>
            </a:r>
            <a:r>
              <a:rPr lang="en-US" altLang="zh-CN" b="1" smtClean="0">
                <a:latin typeface="Times New Roman" pitchFamily="18" charset="0"/>
              </a:rPr>
              <a:t>11</a:t>
            </a:r>
            <a:r>
              <a:rPr lang="zh-CN" altLang="en-US" b="1" smtClean="0">
                <a:latin typeface="Times New Roman" pitchFamily="18" charset="0"/>
              </a:rPr>
              <a:t>个</a:t>
            </a:r>
          </a:p>
          <a:p>
            <a:pPr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关键词的加权频率</a:t>
            </a:r>
          </a:p>
          <a:p>
            <a:pPr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矩阵作 </a:t>
            </a:r>
            <a:r>
              <a:rPr lang="en-US" altLang="zh-CN" b="1" smtClean="0">
                <a:latin typeface="Times New Roman" pitchFamily="18" charset="0"/>
              </a:rPr>
              <a:t>SVD ,</a:t>
            </a:r>
          </a:p>
          <a:p>
            <a:pPr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取 </a:t>
            </a:r>
            <a:r>
              <a:rPr lang="en-US" altLang="zh-CN" b="1" smtClean="0">
                <a:latin typeface="Times New Roman" pitchFamily="18" charset="0"/>
              </a:rPr>
              <a:t>k = 3 … </a:t>
            </a:r>
          </a:p>
        </p:txBody>
      </p:sp>
      <p:pic>
        <p:nvPicPr>
          <p:cNvPr id="7790595" name="图片 5" descr="imag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0688"/>
            <a:ext cx="9144000" cy="389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68" name="图片 6" descr="imag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0"/>
            <a:ext cx="4967288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5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9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28004" name="Picture 4" descr="花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54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ea typeface="华文楷体" pitchFamily="2" charset="-122"/>
              </a:rPr>
              <a:t>引理</a:t>
            </a:r>
            <a:r>
              <a:rPr lang="zh-CN" altLang="en-US" sz="3600" b="1" smtClean="0"/>
              <a:t>：</a:t>
            </a:r>
            <a:r>
              <a:rPr lang="zh-CN" altLang="en-US" sz="3600" b="1" smtClean="0">
                <a:ea typeface="华文楷体" pitchFamily="2" charset="-122"/>
              </a:rPr>
              <a:t>等价的实二次型有相同的正定性</a:t>
            </a:r>
          </a:p>
        </p:txBody>
      </p:sp>
      <p:sp>
        <p:nvSpPr>
          <p:cNvPr id="65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若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与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g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等价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即存在变量替换 </a:t>
            </a:r>
            <a:r>
              <a:rPr lang="en-US" altLang="zh-CN" b="1" dirty="0" smtClean="0">
                <a:latin typeface="Times New Roman" pitchFamily="18" charset="0"/>
              </a:rPr>
              <a:t>X =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C </a:t>
            </a:r>
            <a:r>
              <a:rPr lang="en-US" altLang="zh-CN" b="1" dirty="0" smtClean="0">
                <a:latin typeface="Times New Roman" pitchFamily="18" charset="0"/>
              </a:rPr>
              <a:t>Y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使得  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 =  </a:t>
            </a:r>
            <a:r>
              <a:rPr lang="en-US" altLang="zh-CN" b="1" i="1" dirty="0" smtClean="0">
                <a:latin typeface="Times New Roman" pitchFamily="18" charset="0"/>
              </a:rPr>
              <a:t>g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y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y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.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则      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b="1" dirty="0" smtClean="0">
                <a:latin typeface="Times New Roman" pitchFamily="18" charset="0"/>
              </a:rPr>
              <a:t> 0 ,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  </a:t>
            </a:r>
            <a:r>
              <a:rPr lang="en-US" altLang="zh-CN" b="1" dirty="0" smtClean="0">
                <a:latin typeface="Times New Roman" pitchFamily="18" charset="0"/>
              </a:rPr>
              <a:t>X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    </a:t>
            </a:r>
            <a:r>
              <a:rPr lang="en-US" altLang="zh-CN" b="1" i="1" dirty="0" smtClean="0">
                <a:latin typeface="Times New Roman" pitchFamily="18" charset="0"/>
              </a:rPr>
              <a:t>g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y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y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b="1" dirty="0" smtClean="0">
                <a:latin typeface="Times New Roman" pitchFamily="18" charset="0"/>
              </a:rPr>
              <a:t> 0 ,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  </a:t>
            </a:r>
            <a:r>
              <a:rPr lang="en-US" altLang="zh-CN" b="1" dirty="0" smtClean="0">
                <a:latin typeface="Times New Roman" pitchFamily="18" charset="0"/>
              </a:rPr>
              <a:t>Y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即          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i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半正定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  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g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半正定 </a:t>
            </a:r>
          </a:p>
        </p:txBody>
      </p:sp>
    </p:spTree>
    <p:extLst>
      <p:ext uri="{BB962C8B-B14F-4D97-AF65-F5344CB8AC3E}">
        <p14:creationId xmlns:p14="http://schemas.microsoft.com/office/powerpoint/2010/main" val="27329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5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5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6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586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586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586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60483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由此看出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 C </a:t>
            </a:r>
            <a:r>
              <a:rPr lang="en-US" altLang="zh-CN" b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="1" baseline="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T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的</a:t>
            </a:r>
            <a:r>
              <a:rPr lang="zh-CN" altLang="en-US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对角元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… , 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满足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   0 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 c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 1,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c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…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= </a:t>
            </a:r>
            <a:r>
              <a:rPr lang="en-US" altLang="zh-CN" b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tr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 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) = </a:t>
            </a:r>
            <a:r>
              <a:rPr lang="en-US" altLang="zh-CN" b="1" i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k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.</a:t>
            </a:r>
            <a:endParaRPr lang="en-US" altLang="zh-CN" b="1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故   </a:t>
            </a:r>
            <a:r>
              <a:rPr lang="en-US" altLang="zh-CN" b="1" dirty="0" err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tr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(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P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B B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P D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 = </a:t>
            </a:r>
            <a:r>
              <a:rPr lang="en-US" altLang="zh-CN" b="1" dirty="0" err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tr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( C </a:t>
            </a:r>
            <a:r>
              <a:rPr lang="en-US" altLang="zh-CN" b="1" dirty="0" err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T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D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=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λ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en-US" altLang="zh-CN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…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 </a:t>
            </a:r>
            <a:r>
              <a:rPr lang="el-GR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λ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m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      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λ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+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λ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+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…+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λ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k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等号可在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 = [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</a:t>
            </a:r>
            <a:r>
              <a:rPr lang="el-GR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…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] , C =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P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B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时取到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 </a:t>
            </a:r>
          </a:p>
        </p:txBody>
      </p:sp>
      <p:graphicFrame>
        <p:nvGraphicFramePr>
          <p:cNvPr id="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210540"/>
              </p:ext>
            </p:extLst>
          </p:nvPr>
        </p:nvGraphicFramePr>
        <p:xfrm>
          <a:off x="7092280" y="3789040"/>
          <a:ext cx="1895475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72" name="公式" r:id="rId3" imgW="723900" imgH="914400" progId="Equation.3">
                  <p:embed/>
                </p:oleObj>
              </mc:Choice>
              <mc:Fallback>
                <p:oleObj name="公式" r:id="rId3" imgW="723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280" y="3789040"/>
                        <a:ext cx="1895475" cy="239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53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5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59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62500" name="Object 4"/>
          <p:cNvGraphicFramePr>
            <a:graphicFrameLocks noChangeAspect="1"/>
          </p:cNvGraphicFramePr>
          <p:nvPr/>
        </p:nvGraphicFramePr>
        <p:xfrm>
          <a:off x="1116013" y="3789363"/>
          <a:ext cx="57467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5" name="公式" r:id="rId3" imgW="2082800" imgH="203200" progId="Equation.3">
                  <p:embed/>
                </p:oleObj>
              </mc:Choice>
              <mc:Fallback>
                <p:oleObj name="公式" r:id="rId3" imgW="2082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789363"/>
                        <a:ext cx="57467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2501" name="Object 5"/>
          <p:cNvGraphicFramePr>
            <a:graphicFrameLocks noChangeAspect="1"/>
          </p:cNvGraphicFramePr>
          <p:nvPr/>
        </p:nvGraphicFramePr>
        <p:xfrm>
          <a:off x="1979613" y="5516563"/>
          <a:ext cx="51736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6" name="公式" r:id="rId5" imgW="1853396" imgH="215806" progId="Equation.3">
                  <p:embed/>
                </p:oleObj>
              </mc:Choice>
              <mc:Fallback>
                <p:oleObj name="公式" r:id="rId5" imgW="185339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516563"/>
                        <a:ext cx="5173662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2505" name="AutoShape 9"/>
          <p:cNvSpPr>
            <a:spLocks noChangeArrowheads="1"/>
          </p:cNvSpPr>
          <p:nvPr/>
        </p:nvSpPr>
        <p:spPr bwMode="auto">
          <a:xfrm>
            <a:off x="3924300" y="4437063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62506" name="AutoShape 10"/>
          <p:cNvSpPr>
            <a:spLocks noChangeArrowheads="1"/>
          </p:cNvSpPr>
          <p:nvPr/>
        </p:nvSpPr>
        <p:spPr bwMode="auto">
          <a:xfrm>
            <a:off x="4932363" y="443706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62507" name="Line 11"/>
          <p:cNvSpPr>
            <a:spLocks noChangeShapeType="1"/>
          </p:cNvSpPr>
          <p:nvPr/>
        </p:nvSpPr>
        <p:spPr bwMode="auto">
          <a:xfrm>
            <a:off x="4643438" y="4508500"/>
            <a:ext cx="1008062" cy="792163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6762508" name="Line 12"/>
          <p:cNvSpPr>
            <a:spLocks noChangeShapeType="1"/>
          </p:cNvSpPr>
          <p:nvPr/>
        </p:nvSpPr>
        <p:spPr bwMode="auto">
          <a:xfrm flipH="1">
            <a:off x="4643438" y="4581525"/>
            <a:ext cx="1008062" cy="720725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66920" name="Object 13"/>
          <p:cNvGraphicFramePr>
            <a:graphicFrameLocks noChangeAspect="1"/>
          </p:cNvGraphicFramePr>
          <p:nvPr/>
        </p:nvGraphicFramePr>
        <p:xfrm>
          <a:off x="468313" y="765175"/>
          <a:ext cx="4535487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7" name="公式" r:id="rId7" imgW="1511300" imgH="431800" progId="Equation.3">
                  <p:embed/>
                </p:oleObj>
              </mc:Choice>
              <mc:Fallback>
                <p:oleObj name="公式" r:id="rId7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765175"/>
                        <a:ext cx="4535487" cy="128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1" name="Object 14"/>
          <p:cNvGraphicFramePr>
            <a:graphicFrameLocks noChangeAspect="1"/>
          </p:cNvGraphicFramePr>
          <p:nvPr/>
        </p:nvGraphicFramePr>
        <p:xfrm>
          <a:off x="2124075" y="2133600"/>
          <a:ext cx="5616575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8" name="公式" r:id="rId9" imgW="1892300" imgH="215900" progId="Equation.3">
                  <p:embed/>
                </p:oleObj>
              </mc:Choice>
              <mc:Fallback>
                <p:oleObj name="公式" r:id="rId9" imgW="1892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133600"/>
                        <a:ext cx="5616575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 descr="花束"/>
          <p:cNvGraphicFramePr>
            <a:graphicFrameLocks noChangeAspect="1"/>
          </p:cNvGraphicFramePr>
          <p:nvPr/>
        </p:nvGraphicFramePr>
        <p:xfrm>
          <a:off x="6372225" y="4221163"/>
          <a:ext cx="2500313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9" name="公式" r:id="rId11" imgW="850900" imgH="457200" progId="Equation.3">
                  <p:embed/>
                </p:oleObj>
              </mc:Choice>
              <mc:Fallback>
                <p:oleObj name="公式" r:id="rId11" imgW="850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221163"/>
                        <a:ext cx="2500313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3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14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6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7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76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76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76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76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2505" grpId="0" animBg="1"/>
      <p:bldP spid="6762506" grpId="0" animBg="1"/>
      <p:bldP spid="6762507" grpId="0" animBg="1"/>
      <p:bldP spid="6762508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引理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U , V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是欧氏空间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514350" indent="-514350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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证明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:  </a:t>
            </a:r>
          </a:p>
          <a:p>
            <a:pPr marL="514350" indent="-514350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dis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+ U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V ) =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dis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, U +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V ) .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这里 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+ U =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{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+  |   U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} ;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   U +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=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{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 +  |   U ,   V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} ;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dis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, U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)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表示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顶点到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的最短距离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dirty="0" smtClean="0"/>
          </a:p>
        </p:txBody>
      </p:sp>
      <p:sp>
        <p:nvSpPr>
          <p:cNvPr id="20787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5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引理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U , V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是欧氏空间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514350" indent="-514350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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证明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:  </a:t>
            </a:r>
          </a:p>
          <a:p>
            <a:pPr marL="514350" indent="-514350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dis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+ U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V ) =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dis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, U +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V ) .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提示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||  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|| =  ||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+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) || ,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                    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  U ,    V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dirty="0" smtClean="0"/>
          </a:p>
        </p:txBody>
      </p:sp>
      <p:sp>
        <p:nvSpPr>
          <p:cNvPr id="2088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内容占位符 2"/>
          <p:cNvSpPr>
            <a:spLocks noGrp="1"/>
          </p:cNvSpPr>
          <p:nvPr>
            <p:ph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/>
              <a:t>3.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在欧氏空间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R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中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求线性方程组</a:t>
            </a: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的解集合到子空间 </a:t>
            </a: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     V = &lt; ( 1, 0, -1, 0)</a:t>
            </a:r>
            <a:r>
              <a:rPr lang="en-US" altLang="zh-CN" b="1" baseline="30000" smtClean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, ( 0, 1, 0, 1 )</a:t>
            </a:r>
            <a:r>
              <a:rPr lang="en-US" altLang="zh-CN" b="1" baseline="30000" smtClean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&gt;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的最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短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距离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mtClean="0"/>
          </a:p>
        </p:txBody>
      </p:sp>
      <p:sp>
        <p:nvSpPr>
          <p:cNvPr id="20992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09924" name="Object 1"/>
          <p:cNvGraphicFramePr>
            <a:graphicFrameLocks noChangeAspect="1"/>
          </p:cNvGraphicFramePr>
          <p:nvPr/>
        </p:nvGraphicFramePr>
        <p:xfrm>
          <a:off x="2513013" y="1268413"/>
          <a:ext cx="3168650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16" name="公式" r:id="rId3" imgW="1054100" imgH="482600" progId="Equation.3">
                  <p:embed/>
                </p:oleObj>
              </mc:Choice>
              <mc:Fallback>
                <p:oleObj name="公式" r:id="rId3" imgW="1054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1268413"/>
                        <a:ext cx="3168650" cy="172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46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4. </a:t>
            </a:r>
            <a:r>
              <a:rPr lang="zh-CN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l-GR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n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级可逆</a:t>
            </a:r>
            <a:r>
              <a:rPr lang="zh-CN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 A</a:t>
            </a:r>
            <a:r>
              <a:rPr lang="el-GR" altLang="zh-CN" b="1" baseline="-2500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baseline="-2500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左上角的</a:t>
            </a:r>
            <a:endParaRPr lang="en-US" altLang="zh-CN" b="1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级子阵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B</a:t>
            </a:r>
            <a:r>
              <a:rPr lang="en-US" altLang="zh-CN" b="1" baseline="-2500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sz="3600" b="1" baseline="3000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-1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右下角的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n - r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级子阵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 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              | A | | B</a:t>
            </a:r>
            <a:r>
              <a:rPr lang="en-US" altLang="zh-CN" b="1" baseline="-2500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| = | A</a:t>
            </a:r>
            <a:r>
              <a:rPr lang="el-GR" altLang="zh-CN" b="1" baseline="-2500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| .</a:t>
            </a:r>
            <a:endParaRPr lang="zh-CN" altLang="zh-CN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endParaRPr lang="zh-CN" altLang="en-US" b="1" smtClean="0"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21094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00708" name="Object 2"/>
          <p:cNvGraphicFramePr>
            <a:graphicFrameLocks noChangeAspect="1"/>
          </p:cNvGraphicFramePr>
          <p:nvPr/>
        </p:nvGraphicFramePr>
        <p:xfrm>
          <a:off x="1403350" y="4581525"/>
          <a:ext cx="6270625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40" name="公式" r:id="rId3" imgW="2298700" imgH="482600" progId="Equation.3">
                  <p:embed/>
                </p:oleObj>
              </mc:Choice>
              <mc:Fallback>
                <p:oleObj name="公式" r:id="rId3" imgW="22987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581525"/>
                        <a:ext cx="6270625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759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4.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证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:</a:t>
            </a:r>
            <a:endParaRPr lang="zh-CN" altLang="zh-CN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endParaRPr lang="zh-CN" altLang="en-US" b="1" smtClean="0"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21197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11972" name="Object 2"/>
          <p:cNvGraphicFramePr>
            <a:graphicFrameLocks noChangeAspect="1"/>
          </p:cNvGraphicFramePr>
          <p:nvPr/>
        </p:nvGraphicFramePr>
        <p:xfrm>
          <a:off x="1187450" y="1484313"/>
          <a:ext cx="7278688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68" name="公式" r:id="rId3" imgW="2298700" imgH="482600" progId="Equation.3">
                  <p:embed/>
                </p:oleObj>
              </mc:Choice>
              <mc:Fallback>
                <p:oleObj name="公式" r:id="rId3" imgW="22987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84313"/>
                        <a:ext cx="7278688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3" name="Object 3"/>
          <p:cNvGraphicFramePr>
            <a:graphicFrameLocks noChangeAspect="1"/>
          </p:cNvGraphicFramePr>
          <p:nvPr/>
        </p:nvGraphicFramePr>
        <p:xfrm>
          <a:off x="684213" y="3357563"/>
          <a:ext cx="792003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69" name="公式" r:id="rId5" imgW="2501900" imgH="482600" progId="Equation.3">
                  <p:embed/>
                </p:oleObj>
              </mc:Choice>
              <mc:Fallback>
                <p:oleObj name="公式" r:id="rId5" imgW="2501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357563"/>
                        <a:ext cx="792003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7" name="Object 7"/>
          <p:cNvGraphicFramePr>
            <a:graphicFrameLocks noChangeAspect="1"/>
          </p:cNvGraphicFramePr>
          <p:nvPr/>
        </p:nvGraphicFramePr>
        <p:xfrm>
          <a:off x="2700338" y="5157788"/>
          <a:ext cx="389890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0" name="公式" r:id="rId7" imgW="1231366" imgH="215806" progId="Equation.3">
                  <p:embed/>
                </p:oleObj>
              </mc:Choice>
              <mc:Fallback>
                <p:oleObj name="公式" r:id="rId7" imgW="123136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157788"/>
                        <a:ext cx="3898900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443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Line 2"/>
          <p:cNvSpPr>
            <a:spLocks noChangeShapeType="1"/>
          </p:cNvSpPr>
          <p:nvPr/>
        </p:nvSpPr>
        <p:spPr bwMode="auto">
          <a:xfrm flipH="1">
            <a:off x="4284663" y="1916113"/>
            <a:ext cx="0" cy="4321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9331" name="Line 3"/>
          <p:cNvSpPr>
            <a:spLocks noChangeShapeType="1"/>
          </p:cNvSpPr>
          <p:nvPr/>
        </p:nvSpPr>
        <p:spPr bwMode="auto">
          <a:xfrm flipV="1">
            <a:off x="395288" y="4292600"/>
            <a:ext cx="8353425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9332" name="Line 4"/>
          <p:cNvSpPr>
            <a:spLocks noChangeShapeType="1"/>
          </p:cNvSpPr>
          <p:nvPr/>
        </p:nvSpPr>
        <p:spPr bwMode="auto">
          <a:xfrm flipV="1">
            <a:off x="1763713" y="2420938"/>
            <a:ext cx="4752975" cy="39592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4284663" y="4292600"/>
          <a:ext cx="404812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32" name="公式" r:id="rId3" imgW="139639" imgH="152334" progId="Equation.3">
                  <p:embed/>
                </p:oleObj>
              </mc:Choice>
              <mc:Fallback>
                <p:oleObj name="公式" r:id="rId3" imgW="139639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292600"/>
                        <a:ext cx="404812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72166" name="Rectangle 6" descr="花束"/>
          <p:cNvSpPr>
            <a:spLocks noChangeArrowheads="1"/>
          </p:cNvSpPr>
          <p:nvPr/>
        </p:nvSpPr>
        <p:spPr bwMode="auto">
          <a:xfrm>
            <a:off x="6732588" y="3500438"/>
            <a:ext cx="19875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V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kumimoji="0" lang="en-US" altLang="zh-CN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7772167" name="Line 7"/>
          <p:cNvSpPr>
            <a:spLocks noChangeShapeType="1"/>
          </p:cNvSpPr>
          <p:nvPr/>
        </p:nvSpPr>
        <p:spPr bwMode="auto">
          <a:xfrm flipV="1">
            <a:off x="1258888" y="2997200"/>
            <a:ext cx="6192837" cy="25193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72168" name="Line 8"/>
          <p:cNvSpPr>
            <a:spLocks noChangeShapeType="1"/>
          </p:cNvSpPr>
          <p:nvPr/>
        </p:nvSpPr>
        <p:spPr bwMode="auto">
          <a:xfrm flipH="1" flipV="1">
            <a:off x="3419475" y="3429000"/>
            <a:ext cx="1800225" cy="172878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72169" name="Freeform 9"/>
          <p:cNvSpPr>
            <a:spLocks/>
          </p:cNvSpPr>
          <p:nvPr/>
        </p:nvSpPr>
        <p:spPr bwMode="auto">
          <a:xfrm>
            <a:off x="250825" y="2276475"/>
            <a:ext cx="8208963" cy="4176713"/>
          </a:xfrm>
          <a:custGeom>
            <a:avLst/>
            <a:gdLst>
              <a:gd name="T0" fmla="*/ 0 w 5171"/>
              <a:gd name="T1" fmla="*/ 2147483647 h 2631"/>
              <a:gd name="T2" fmla="*/ 2147483647 w 5171"/>
              <a:gd name="T3" fmla="*/ 0 h 2631"/>
              <a:gd name="T4" fmla="*/ 2147483647 w 5171"/>
              <a:gd name="T5" fmla="*/ 2147483647 h 2631"/>
              <a:gd name="T6" fmla="*/ 2147483647 w 5171"/>
              <a:gd name="T7" fmla="*/ 2147483647 h 2631"/>
              <a:gd name="T8" fmla="*/ 0 w 5171"/>
              <a:gd name="T9" fmla="*/ 2147483647 h 26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71"/>
              <a:gd name="T16" fmla="*/ 0 h 2631"/>
              <a:gd name="T17" fmla="*/ 5171 w 5171"/>
              <a:gd name="T18" fmla="*/ 2631 h 26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71" h="2631">
                <a:moveTo>
                  <a:pt x="0" y="1406"/>
                </a:moveTo>
                <a:lnTo>
                  <a:pt x="3991" y="0"/>
                </a:lnTo>
                <a:lnTo>
                  <a:pt x="5171" y="907"/>
                </a:lnTo>
                <a:lnTo>
                  <a:pt x="1225" y="2631"/>
                </a:lnTo>
                <a:lnTo>
                  <a:pt x="0" y="1406"/>
                </a:lnTo>
                <a:close/>
              </a:path>
            </a:pathLst>
          </a:custGeom>
          <a:solidFill>
            <a:srgbClr val="808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99338" name="Oval 10"/>
          <p:cNvSpPr>
            <a:spLocks noChangeArrowheads="1"/>
          </p:cNvSpPr>
          <p:nvPr/>
        </p:nvSpPr>
        <p:spPr bwMode="auto">
          <a:xfrm>
            <a:off x="5003800" y="4292600"/>
            <a:ext cx="122238" cy="122238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7772171" name="Oval 11"/>
          <p:cNvSpPr>
            <a:spLocks noChangeArrowheads="1"/>
          </p:cNvSpPr>
          <p:nvPr/>
        </p:nvSpPr>
        <p:spPr bwMode="auto">
          <a:xfrm>
            <a:off x="3059113" y="2781300"/>
            <a:ext cx="122237" cy="1222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99340" name="Oval 12"/>
          <p:cNvSpPr>
            <a:spLocks noChangeArrowheads="1"/>
          </p:cNvSpPr>
          <p:nvPr/>
        </p:nvSpPr>
        <p:spPr bwMode="auto">
          <a:xfrm>
            <a:off x="6588125" y="3429000"/>
            <a:ext cx="122238" cy="122238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99341" name="Oval 13"/>
          <p:cNvSpPr>
            <a:spLocks noChangeArrowheads="1"/>
          </p:cNvSpPr>
          <p:nvPr/>
        </p:nvSpPr>
        <p:spPr bwMode="auto">
          <a:xfrm>
            <a:off x="6011863" y="3068638"/>
            <a:ext cx="122237" cy="122237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7772174" name="Line 14"/>
          <p:cNvSpPr>
            <a:spLocks noChangeShapeType="1"/>
          </p:cNvSpPr>
          <p:nvPr/>
        </p:nvSpPr>
        <p:spPr bwMode="auto">
          <a:xfrm flipH="1">
            <a:off x="5003800" y="4365625"/>
            <a:ext cx="73025" cy="360363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72175" name="Line 15"/>
          <p:cNvSpPr>
            <a:spLocks noChangeShapeType="1"/>
          </p:cNvSpPr>
          <p:nvPr/>
        </p:nvSpPr>
        <p:spPr bwMode="auto">
          <a:xfrm flipH="1">
            <a:off x="6011863" y="3213100"/>
            <a:ext cx="73025" cy="4318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72176" name="Line 16"/>
          <p:cNvSpPr>
            <a:spLocks noChangeShapeType="1"/>
          </p:cNvSpPr>
          <p:nvPr/>
        </p:nvSpPr>
        <p:spPr bwMode="auto">
          <a:xfrm flipH="1">
            <a:off x="6659563" y="3573463"/>
            <a:ext cx="0" cy="14287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72177" name="Line 17"/>
          <p:cNvSpPr>
            <a:spLocks noChangeShapeType="1"/>
          </p:cNvSpPr>
          <p:nvPr/>
        </p:nvSpPr>
        <p:spPr bwMode="auto">
          <a:xfrm flipH="1">
            <a:off x="3059113" y="2924175"/>
            <a:ext cx="73025" cy="1081088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72178" name="Rectangle 18" descr="花束"/>
          <p:cNvSpPr>
            <a:spLocks noChangeArrowheads="1"/>
          </p:cNvSpPr>
          <p:nvPr/>
        </p:nvSpPr>
        <p:spPr bwMode="auto">
          <a:xfrm>
            <a:off x="7618413" y="2492375"/>
            <a:ext cx="6985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</a:t>
            </a:r>
            <a:r>
              <a:rPr kumimoji="0" lang="el-GR" altLang="zh-CN" baseline="-3000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kumimoji="0" lang="en-US" altLang="zh-CN" baseline="-30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772179" name="Rectangle 19" descr="花束"/>
          <p:cNvSpPr>
            <a:spLocks noChangeArrowheads="1"/>
          </p:cNvSpPr>
          <p:nvPr/>
        </p:nvSpPr>
        <p:spPr bwMode="auto">
          <a:xfrm>
            <a:off x="5335588" y="4941888"/>
            <a:ext cx="6762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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7772180" name="Oval 20"/>
          <p:cNvSpPr>
            <a:spLocks noChangeArrowheads="1"/>
          </p:cNvSpPr>
          <p:nvPr/>
        </p:nvSpPr>
        <p:spPr bwMode="auto">
          <a:xfrm rot="-1034443">
            <a:off x="5580063" y="3284538"/>
            <a:ext cx="936625" cy="504825"/>
          </a:xfrm>
          <a:prstGeom prst="ellipse">
            <a:avLst/>
          </a:prstGeom>
          <a:solidFill>
            <a:srgbClr val="FFCC99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7772181" name="Oval 21"/>
          <p:cNvSpPr>
            <a:spLocks noChangeArrowheads="1"/>
          </p:cNvSpPr>
          <p:nvPr/>
        </p:nvSpPr>
        <p:spPr bwMode="auto">
          <a:xfrm rot="-1034443">
            <a:off x="6156325" y="3429000"/>
            <a:ext cx="936625" cy="504825"/>
          </a:xfrm>
          <a:prstGeom prst="ellipse">
            <a:avLst/>
          </a:prstGeom>
          <a:solidFill>
            <a:srgbClr val="FFCC99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7772182" name="Oval 22"/>
          <p:cNvSpPr>
            <a:spLocks noChangeArrowheads="1"/>
          </p:cNvSpPr>
          <p:nvPr/>
        </p:nvSpPr>
        <p:spPr bwMode="auto">
          <a:xfrm rot="-1034443">
            <a:off x="4500563" y="4437063"/>
            <a:ext cx="936625" cy="504825"/>
          </a:xfrm>
          <a:prstGeom prst="ellipse">
            <a:avLst/>
          </a:prstGeom>
          <a:solidFill>
            <a:srgbClr val="FFCC99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99351" name="Rectangle 23"/>
          <p:cNvSpPr>
            <a:spLocks noChangeArrowheads="1"/>
          </p:cNvSpPr>
          <p:nvPr/>
        </p:nvSpPr>
        <p:spPr bwMode="auto">
          <a:xfrm>
            <a:off x="1908175" y="404813"/>
            <a:ext cx="5040313" cy="13589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华文楷体" pitchFamily="2" charset="-122"/>
                <a:ea typeface="华文楷体" pitchFamily="2" charset="-122"/>
              </a:rPr>
              <a:t>向主子空间作正交投影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华文楷体" pitchFamily="2" charset="-122"/>
                <a:ea typeface="华文楷体" pitchFamily="2" charset="-122"/>
              </a:rPr>
              <a:t>降维 </a:t>
            </a:r>
            <a:r>
              <a:rPr kumimoji="0" lang="en-US" altLang="zh-CN">
                <a:latin typeface="华文楷体" pitchFamily="2" charset="-122"/>
                <a:ea typeface="华文楷体" pitchFamily="2" charset="-122"/>
              </a:rPr>
              <a:t>:  </a:t>
            </a:r>
            <a:r>
              <a:rPr kumimoji="0" lang="en-US" altLang="zh-CN">
                <a:latin typeface="Times New Roman" pitchFamily="18" charset="0"/>
                <a:ea typeface="华文楷体" pitchFamily="2" charset="-122"/>
              </a:rPr>
              <a:t>m </a:t>
            </a:r>
            <a:r>
              <a:rPr kumimoji="0" lang="en-US" altLang="zh-CN">
                <a:latin typeface="French Script MT" pitchFamily="66" charset="0"/>
              </a:rPr>
              <a:t>→ </a:t>
            </a:r>
            <a:r>
              <a:rPr kumimoji="0" lang="en-US" altLang="zh-CN">
                <a:latin typeface="Times New Roman" pitchFamily="18" charset="0"/>
              </a:rPr>
              <a:t>k</a:t>
            </a:r>
            <a:endParaRPr kumimoji="0" lang="en-US" altLang="zh-CN">
              <a:latin typeface="French Script MT" pitchFamily="66" charset="0"/>
              <a:ea typeface="华文楷体" pitchFamily="2" charset="-122"/>
            </a:endParaRPr>
          </a:p>
        </p:txBody>
      </p:sp>
      <p:sp>
        <p:nvSpPr>
          <p:cNvPr id="7772184" name="AutoShape 24"/>
          <p:cNvSpPr>
            <a:spLocks/>
          </p:cNvSpPr>
          <p:nvPr/>
        </p:nvSpPr>
        <p:spPr bwMode="auto">
          <a:xfrm rot="236429">
            <a:off x="2555875" y="2852738"/>
            <a:ext cx="360363" cy="1152525"/>
          </a:xfrm>
          <a:prstGeom prst="leftBrace">
            <a:avLst>
              <a:gd name="adj1" fmla="val 26652"/>
              <a:gd name="adj2" fmla="val 50000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graphicFrame>
        <p:nvGraphicFramePr>
          <p:cNvPr id="7772185" name="Object 25"/>
          <p:cNvGraphicFramePr>
            <a:graphicFrameLocks noChangeAspect="1"/>
          </p:cNvGraphicFramePr>
          <p:nvPr/>
        </p:nvGraphicFramePr>
        <p:xfrm>
          <a:off x="468313" y="3068638"/>
          <a:ext cx="189071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33" name="公式" r:id="rId5" imgW="787400" imgH="228600" progId="Equation.3">
                  <p:embed/>
                </p:oleObj>
              </mc:Choice>
              <mc:Fallback>
                <p:oleObj name="公式" r:id="rId5" imgW="787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068638"/>
                        <a:ext cx="1890712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72186" name="Line 26"/>
          <p:cNvSpPr>
            <a:spLocks noChangeShapeType="1"/>
          </p:cNvSpPr>
          <p:nvPr/>
        </p:nvSpPr>
        <p:spPr bwMode="auto">
          <a:xfrm flipV="1">
            <a:off x="3059113" y="3573463"/>
            <a:ext cx="2952750" cy="431800"/>
          </a:xfrm>
          <a:prstGeom prst="line">
            <a:avLst/>
          </a:prstGeom>
          <a:noFill/>
          <a:ln w="508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772187" name="Object 27"/>
          <p:cNvGraphicFramePr>
            <a:graphicFrameLocks noChangeAspect="1"/>
          </p:cNvGraphicFramePr>
          <p:nvPr/>
        </p:nvGraphicFramePr>
        <p:xfrm>
          <a:off x="3741738" y="3043238"/>
          <a:ext cx="131127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34" name="公式" r:id="rId7" imgW="545626" imgH="215713" progId="Equation.3">
                  <p:embed/>
                </p:oleObj>
              </mc:Choice>
              <mc:Fallback>
                <p:oleObj name="公式" r:id="rId7" imgW="545626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1738" y="3043238"/>
                        <a:ext cx="131127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72188" name="Oval 28"/>
          <p:cNvSpPr>
            <a:spLocks noChangeArrowheads="1"/>
          </p:cNvSpPr>
          <p:nvPr/>
        </p:nvSpPr>
        <p:spPr bwMode="auto">
          <a:xfrm>
            <a:off x="5219700" y="4076700"/>
            <a:ext cx="122238" cy="1222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7772189" name="Line 29"/>
          <p:cNvSpPr>
            <a:spLocks noChangeShapeType="1"/>
          </p:cNvSpPr>
          <p:nvPr/>
        </p:nvSpPr>
        <p:spPr bwMode="auto">
          <a:xfrm flipH="1">
            <a:off x="5219700" y="4221163"/>
            <a:ext cx="73025" cy="576262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72190" name="Rectangle 30"/>
          <p:cNvSpPr>
            <a:spLocks noChangeArrowheads="1"/>
          </p:cNvSpPr>
          <p:nvPr/>
        </p:nvSpPr>
        <p:spPr bwMode="auto">
          <a:xfrm>
            <a:off x="2987675" y="5732463"/>
            <a:ext cx="5832475" cy="73501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华文楷体" pitchFamily="2" charset="-122"/>
                <a:ea typeface="华文楷体" pitchFamily="2" charset="-122"/>
              </a:rPr>
              <a:t>样本点到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V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kumimoji="0" lang="zh-CN" altLang="en-US">
                <a:latin typeface="华文楷体" pitchFamily="2" charset="-122"/>
                <a:ea typeface="华文楷体" pitchFamily="2" charset="-122"/>
              </a:rPr>
              <a:t>距离平方和最小</a:t>
            </a:r>
          </a:p>
        </p:txBody>
      </p:sp>
    </p:spTree>
    <p:extLst>
      <p:ext uri="{BB962C8B-B14F-4D97-AF65-F5344CB8AC3E}">
        <p14:creationId xmlns:p14="http://schemas.microsoft.com/office/powerpoint/2010/main" val="159307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77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777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777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777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72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72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72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72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777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72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772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777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72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772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777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72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772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772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772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0"/>
                                        <p:tgtEl>
                                          <p:spTgt spid="777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772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772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772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772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77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772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772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772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772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000"/>
                                        <p:tgtEl>
                                          <p:spTgt spid="777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66" grpId="0"/>
      <p:bldP spid="7772167" grpId="0" animBg="1"/>
      <p:bldP spid="7772168" grpId="0" animBg="1"/>
      <p:bldP spid="7772169" grpId="0" animBg="1"/>
      <p:bldP spid="7772174" grpId="0" animBg="1"/>
      <p:bldP spid="7772175" grpId="0" animBg="1"/>
      <p:bldP spid="7772176" grpId="0" animBg="1"/>
      <p:bldP spid="7772177" grpId="0" animBg="1"/>
      <p:bldP spid="7772178" grpId="0"/>
      <p:bldP spid="7772179" grpId="0"/>
      <p:bldP spid="7772180" grpId="0" animBg="1"/>
      <p:bldP spid="7772181" grpId="0" animBg="1"/>
      <p:bldP spid="7772182" grpId="0" animBg="1"/>
      <p:bldP spid="7772184" grpId="0" animBg="1"/>
      <p:bldP spid="7772186" grpId="0" animBg="1"/>
      <p:bldP spid="7772188" grpId="0" animBg="1"/>
      <p:bldP spid="7772189" grpId="0" animBg="1"/>
      <p:bldP spid="777219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新宋体" pitchFamily="49" charset="-122"/>
              </a:rPr>
              <a:t>作业：</a:t>
            </a:r>
            <a:r>
              <a:rPr lang="zh-CN" altLang="en-US" b="1" smtClean="0"/>
              <a:t> 最后一次不用交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47529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§7.4     1(2)(3),   2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§7.5     1,    6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§7.6     4,    5,   10,   16</a:t>
            </a:r>
          </a:p>
        </p:txBody>
      </p:sp>
    </p:spTree>
    <p:extLst>
      <p:ext uri="{BB962C8B-B14F-4D97-AF65-F5344CB8AC3E}">
        <p14:creationId xmlns:p14="http://schemas.microsoft.com/office/powerpoint/2010/main" val="19303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197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教材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/>
              <a:t>   《</a:t>
            </a:r>
            <a:r>
              <a:rPr lang="zh-CN" altLang="en-US" b="1" smtClean="0"/>
              <a:t>高等代数</a:t>
            </a:r>
            <a:r>
              <a:rPr lang="en-US" altLang="zh-CN" b="1" smtClean="0"/>
              <a:t>》</a:t>
            </a:r>
            <a:r>
              <a:rPr lang="zh-CN" altLang="en-US" b="1" smtClean="0"/>
              <a:t>，丘维声著</a:t>
            </a:r>
            <a:r>
              <a:rPr lang="en-US" altLang="zh-CN" b="1" smtClean="0"/>
              <a:t>,   </a:t>
            </a:r>
            <a:r>
              <a:rPr lang="zh-CN" altLang="en-US" b="1" smtClean="0"/>
              <a:t>科学出版社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参考材料 ：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《</a:t>
            </a:r>
            <a:r>
              <a:rPr lang="zh-CN" altLang="en-US" b="1" smtClean="0">
                <a:latin typeface="Times New Roman" pitchFamily="18" charset="0"/>
              </a:rPr>
              <a:t>线性代数讲稿</a:t>
            </a:r>
            <a:r>
              <a:rPr lang="en-US" altLang="zh-CN" b="1" smtClean="0">
                <a:latin typeface="Times New Roman" pitchFamily="18" charset="0"/>
              </a:rPr>
              <a:t>》,    </a:t>
            </a:r>
            <a:r>
              <a:rPr lang="zh-CN" altLang="en-US" b="1" smtClean="0">
                <a:latin typeface="Times New Roman" pitchFamily="18" charset="0"/>
              </a:rPr>
              <a:t>施光燕著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《</a:t>
            </a:r>
            <a:r>
              <a:rPr lang="zh-CN" altLang="en-US" b="1" smtClean="0"/>
              <a:t>高等代数学</a:t>
            </a:r>
            <a:r>
              <a:rPr lang="en-US" altLang="zh-CN" b="1" smtClean="0">
                <a:latin typeface="Times New Roman" pitchFamily="18" charset="0"/>
              </a:rPr>
              <a:t>》,        </a:t>
            </a:r>
            <a:r>
              <a:rPr lang="zh-CN" altLang="en-US" b="1" smtClean="0">
                <a:latin typeface="Times New Roman" pitchFamily="18" charset="0"/>
              </a:rPr>
              <a:t>张贤科著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《 Linear  Algebra 》,    by  Gilbert  Strang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</a:t>
            </a:r>
            <a:r>
              <a:rPr lang="zh-CN" altLang="en-US" b="1" smtClean="0">
                <a:latin typeface="Times New Roman" pitchFamily="18" charset="0"/>
              </a:rPr>
              <a:t>（ 麻省理工开放课程教学影片）</a:t>
            </a:r>
            <a:r>
              <a:rPr lang="zh-CN" altLang="en-US" b="1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02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688013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200000"/>
              </a:lnSpc>
              <a:buFontTx/>
              <a:buNone/>
            </a:pPr>
            <a:r>
              <a:rPr lang="en-US" altLang="zh-CN" sz="4400" b="1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高等代数 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I  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期末考试  </a:t>
            </a:r>
            <a:endParaRPr lang="en-US" altLang="zh-CN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 eaLnBrk="1" hangingPunct="1">
              <a:lnSpc>
                <a:spcPct val="20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         2019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月 </a:t>
            </a: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日 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周二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)  </a:t>
            </a:r>
          </a:p>
          <a:p>
            <a:pPr marL="609600" indent="-609600" eaLnBrk="1" hangingPunct="1">
              <a:lnSpc>
                <a:spcPct val="200000"/>
              </a:lnSpc>
              <a:buFontTx/>
              <a:buNone/>
            </a:pP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上午 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8:30  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二教 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105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36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67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3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第六章 </a:t>
            </a:r>
            <a:r>
              <a:rPr lang="zh-CN" altLang="en-US" b="1" smtClean="0">
                <a:solidFill>
                  <a:schemeClr val="tx1"/>
                </a:solidFill>
                <a:latin typeface="Times New Roman" pitchFamily="18" charset="0"/>
              </a:rPr>
              <a:t>二次型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2800" smtClean="0"/>
              <a:t>  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1 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二次型的标准型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2   </a:t>
            </a:r>
            <a:r>
              <a:rPr lang="zh-CN" altLang="en-US" sz="3600" b="1" smtClean="0">
                <a:latin typeface="Times New Roman" pitchFamily="18" charset="0"/>
              </a:rPr>
              <a:t>实二次型的规范型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3   </a:t>
            </a:r>
            <a:r>
              <a:rPr lang="zh-CN" altLang="en-US" sz="3600" b="1" smtClean="0">
                <a:latin typeface="Times New Roman" pitchFamily="18" charset="0"/>
              </a:rPr>
              <a:t>正定二次型与正定矩阵</a:t>
            </a:r>
            <a:endParaRPr lang="zh-CN" altLang="en-US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89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5534025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4400" b="1" dirty="0" smtClean="0">
                    <a:solidFill>
                      <a:schemeClr val="tx1"/>
                    </a:solidFill>
                    <a:latin typeface="Times New Roman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3600" b="1" i="1" dirty="0">
                        <a:solidFill>
                          <a:schemeClr val="tx1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36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𝐗</m:t>
                        </m:r>
                        <m:r>
                          <a:rPr lang="en-US" altLang="zh-CN" sz="36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sz="3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zh-CN" sz="36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6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sz="36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𝐓</m:t>
                        </m:r>
                      </m:sup>
                    </m:sSup>
                    <m:r>
                      <a:rPr lang="en-US" altLang="zh-CN" sz="36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𝐀</m:t>
                    </m:r>
                    <m:r>
                      <a:rPr lang="en-US" altLang="zh-CN" sz="36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6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𝐗</m:t>
                    </m:r>
                  </m:oMath>
                </a14:m>
                <a:r>
                  <a:rPr lang="en-US" altLang="zh-CN" sz="3600" b="1" dirty="0" smtClean="0">
                    <a:solidFill>
                      <a:schemeClr val="tx1"/>
                    </a:solidFill>
                    <a:latin typeface="Times New Roman" pitchFamily="18" charset="0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 ⋯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CN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𝟏𝟏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𝒏𝒏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b="1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𝟐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+⋯+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𝟐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/>
                          </a:rPr>
                          <m:t>𝒂</m:t>
                        </m:r>
                      </m:e>
                      <m:sub>
                        <m:d>
                          <m:d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b="1" i="1" dirty="0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</a:p>
            </p:txBody>
          </p:sp>
        </mc:Choice>
        <mc:Fallback xmlns="">
          <p:sp>
            <p:nvSpPr>
              <p:cNvPr id="8089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553402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24323" name="AutoShape 3"/>
          <p:cNvSpPr>
            <a:spLocks/>
          </p:cNvSpPr>
          <p:nvPr/>
        </p:nvSpPr>
        <p:spPr bwMode="auto">
          <a:xfrm rot="-5400000">
            <a:off x="5389815" y="3739992"/>
            <a:ext cx="292448" cy="3822486"/>
          </a:xfrm>
          <a:prstGeom prst="leftBrace">
            <a:avLst>
              <a:gd name="adj1" fmla="val 92959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2243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864548"/>
              </p:ext>
            </p:extLst>
          </p:nvPr>
        </p:nvGraphicFramePr>
        <p:xfrm>
          <a:off x="4497020" y="5797459"/>
          <a:ext cx="20780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57" name="公式" r:id="rId4" imgW="660113" imgH="190417" progId="Equation.3">
                  <p:embed/>
                </p:oleObj>
              </mc:Choice>
              <mc:Fallback>
                <p:oleObj name="公式" r:id="rId4" imgW="660113" imgH="1904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7020" y="5797459"/>
                        <a:ext cx="2078037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24325" name="AutoShape 5"/>
          <p:cNvSpPr>
            <a:spLocks noChangeArrowheads="1"/>
          </p:cNvSpPr>
          <p:nvPr/>
        </p:nvSpPr>
        <p:spPr bwMode="auto">
          <a:xfrm rot="1624465">
            <a:off x="3522659" y="4081958"/>
            <a:ext cx="3960812" cy="50482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8644" y="3364971"/>
                <a:ext cx="8574399" cy="1938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⋯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44" y="3364971"/>
                <a:ext cx="8574399" cy="19388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899365" y="5505011"/>
                <a:ext cx="5405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dirty="0">
                          <a:latin typeface="Cambria Math"/>
                        </a:rPr>
                        <m:t>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365" y="5505011"/>
                <a:ext cx="540533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91680" y="4909416"/>
                <a:ext cx="769185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dirty="0">
                              <a:latin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altLang="zh-CN" dirty="0">
                              <a:latin typeface="Cambria Math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909416"/>
                <a:ext cx="769185" cy="59362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99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24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24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24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24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722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4323" grpId="0" animBg="1"/>
      <p:bldP spid="7224325" grpId="0" animBg="1"/>
      <p:bldP spid="2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8484" name="AutoShape 4"/>
          <p:cNvSpPr>
            <a:spLocks noChangeArrowheads="1"/>
          </p:cNvSpPr>
          <p:nvPr/>
        </p:nvSpPr>
        <p:spPr bwMode="auto">
          <a:xfrm>
            <a:off x="1403350" y="4437063"/>
            <a:ext cx="6553200" cy="1655762"/>
          </a:xfrm>
          <a:prstGeom prst="roundRect">
            <a:avLst>
              <a:gd name="adj" fmla="val 16667"/>
            </a:avLst>
          </a:prstGeom>
          <a:solidFill>
            <a:srgbClr val="FFCC00">
              <a:alpha val="2784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48490" name="Rectangle 10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246687"/>
              </a:xfrm>
              <a:noFill/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4400" b="1" dirty="0" smtClean="0">
                    <a:solidFill>
                      <a:srgbClr val="FF6600"/>
                    </a:solidFill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solidFill>
                      <a:srgbClr val="FF66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en-US" altLang="zh-CN" sz="3600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二次齐次</a:t>
                </a:r>
                <a:r>
                  <a:rPr lang="zh-CN" altLang="en-US" sz="3600" b="1" dirty="0">
                    <a:latin typeface="华文楷体" pitchFamily="2" charset="-122"/>
                    <a:ea typeface="华文楷体" pitchFamily="2" charset="-122"/>
                  </a:rPr>
                  <a:t>多项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式  </a:t>
                </a:r>
                <a14:m>
                  <m:oMath xmlns:m="http://schemas.openxmlformats.org/officeDocument/2006/math">
                    <m:r>
                      <a:rPr lang="en-US" altLang="zh-CN" sz="3600" b="1" i="1" dirty="0">
                        <a:latin typeface="Cambria Math"/>
                      </a:rPr>
                      <m:t>𝒇</m:t>
                    </m:r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都可唯一地写成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3600" b="1" i="1" dirty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3600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dirty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dirty="0">
                            <a:latin typeface="Cambria Math"/>
                          </a:rPr>
                          <m:t>𝐗</m:t>
                        </m:r>
                        <m:r>
                          <a:rPr lang="en-US" altLang="zh-CN" sz="3600" b="1" dirty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sz="3600" b="1" i="1" dirty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zh-CN" sz="3600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600" b="1" dirty="0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sz="3600" b="1" dirty="0">
                            <a:latin typeface="Cambria Math"/>
                          </a:rPr>
                          <m:t>𝐓</m:t>
                        </m:r>
                      </m:sup>
                    </m:sSup>
                    <m:r>
                      <a:rPr lang="en-US" altLang="zh-CN" sz="3600" b="1" dirty="0">
                        <a:latin typeface="Cambria Math"/>
                      </a:rPr>
                      <m:t>𝐀</m:t>
                    </m:r>
                    <m:r>
                      <a:rPr lang="en-US" altLang="zh-CN" sz="3600" b="1" dirty="0">
                        <a:latin typeface="Cambria Math"/>
                      </a:rPr>
                      <m:t> </m:t>
                    </m:r>
                    <m:r>
                      <a:rPr lang="en-US" altLang="zh-CN" sz="3600" b="1" dirty="0">
                        <a:latin typeface="Cambria Math"/>
                      </a:rPr>
                      <m:t>𝐗</m:t>
                    </m:r>
                  </m:oMath>
                </a14:m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3600" b="1" dirty="0">
                        <a:latin typeface="Cambria Math"/>
                      </a:rPr>
                      <m:t>𝐗</m:t>
                    </m:r>
                  </m:oMath>
                </a14:m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是变元列向量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,    </a:t>
                </a:r>
                <a14:m>
                  <m:oMath xmlns:m="http://schemas.openxmlformats.org/officeDocument/2006/math">
                    <m:r>
                      <a:rPr lang="en-US" altLang="zh-CN" sz="3600" b="1" dirty="0"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是对称矩阵 </a:t>
                </a: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                      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一一对应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          二次型 </a:t>
                </a:r>
                <a14:m>
                  <m:oMath xmlns:m="http://schemas.openxmlformats.org/officeDocument/2006/math">
                    <m:r>
                      <a:rPr lang="en-US" altLang="zh-CN" sz="3600" b="1" i="1" dirty="0">
                        <a:latin typeface="Cambria Math"/>
                      </a:rPr>
                      <m:t>𝒇</m:t>
                    </m:r>
                  </m:oMath>
                </a14:m>
                <a:r>
                  <a:rPr lang="en-US" altLang="zh-CN" sz="3600" b="1" i="1" dirty="0" smtClean="0">
                    <a:latin typeface="华文楷体" pitchFamily="2" charset="-122"/>
                    <a:ea typeface="华文楷体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  <a:ea typeface="Cambria Math"/>
                      </a:rPr>
                      <m:t>⟷</m:t>
                    </m:r>
                  </m:oMath>
                </a14:m>
                <a:r>
                  <a:rPr lang="en-US" altLang="zh-CN" b="1" dirty="0" smtClean="0">
                    <a:latin typeface="华文楷体" pitchFamily="2" charset="-122"/>
                    <a:ea typeface="华文楷体" pitchFamily="2" charset="-122"/>
                    <a:sym typeface="Symbol" pitchFamily="18" charset="2"/>
                  </a:rPr>
                  <a:t> </a:t>
                </a:r>
                <a:r>
                  <a:rPr lang="en-US" altLang="zh-CN" sz="3600" b="1" i="1" dirty="0" smtClean="0">
                    <a:latin typeface="华文楷体" pitchFamily="2" charset="-122"/>
                    <a:ea typeface="华文楷体" pitchFamily="2" charset="-122"/>
                  </a:rPr>
                  <a:t>  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对称矩阵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1" dirty="0"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48490" name="Rectangle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246687"/>
              </a:xfrm>
              <a:blipFill rotWithShape="1">
                <a:blip r:embed="rId2"/>
                <a:stretch>
                  <a:fillRect b="-5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11"/>
              <p:cNvSpPr txBox="1">
                <a:spLocks noChangeArrowheads="1"/>
              </p:cNvSpPr>
              <p:nvPr/>
            </p:nvSpPr>
            <p:spPr bwMode="auto">
              <a:xfrm>
                <a:off x="457200" y="692150"/>
                <a:ext cx="8229600" cy="5175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Times New Roman" pitchFamily="18" charset="0"/>
                  </a:rPr>
                  <a:t>  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n </a:t>
                </a:r>
                <a:r>
                  <a:rPr kumimoji="0" lang="zh-CN" altLang="en-US" b="1" kern="0" dirty="0" smtClean="0">
                    <a:latin typeface="Times New Roman" pitchFamily="18" charset="0"/>
                    <a:ea typeface="华文楷体" pitchFamily="2" charset="-122"/>
                  </a:rPr>
                  <a:t>元二次型的变量替换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:</a:t>
                </a: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kumimoji="0" lang="en-US" altLang="zh-CN" b="1" kern="0" dirty="0" smtClean="0">
                    <a:latin typeface="Times New Roman" pitchFamily="18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 ⋯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,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dirty="0">
                            <a:latin typeface="Cambria Math"/>
                          </a:rPr>
                          <m:t>𝐓</m:t>
                        </m:r>
                      </m:sup>
                    </m:sSup>
                    <m:r>
                      <a:rPr lang="en-US" altLang="zh-CN" dirty="0">
                        <a:latin typeface="Cambria Math"/>
                      </a:rPr>
                      <m:t>𝐀</m:t>
                    </m:r>
                    <m:r>
                      <a:rPr lang="en-US" altLang="zh-CN" dirty="0">
                        <a:latin typeface="Cambria Math"/>
                      </a:rPr>
                      <m:t> </m:t>
                    </m:r>
                    <m:r>
                      <a:rPr lang="en-US" altLang="zh-CN" dirty="0">
                        <a:latin typeface="Cambria Math"/>
                      </a:rPr>
                      <m:t>𝐗</m:t>
                    </m:r>
                  </m:oMath>
                </a14:m>
                <a:endParaRPr kumimoji="0" lang="en-US" altLang="zh-CN" b="1" kern="0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kumimoji="0" lang="en-US" altLang="zh-CN" b="1" kern="0" dirty="0" smtClean="0">
                    <a:latin typeface="Times New Roman" pitchFamily="18" charset="0"/>
                    <a:ea typeface="华文楷体" pitchFamily="2" charset="-122"/>
                  </a:rPr>
                  <a:t>   </a:t>
                </a:r>
                <a:r>
                  <a:rPr kumimoji="0" lang="zh-CN" altLang="en-US" b="1" kern="0" dirty="0" smtClean="0">
                    <a:latin typeface="Times New Roman" pitchFamily="18" charset="0"/>
                    <a:ea typeface="华文楷体" pitchFamily="2" charset="-122"/>
                  </a:rPr>
                  <a:t>令 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𝐗</m:t>
                    </m:r>
                    <m:r>
                      <a:rPr lang="en-US" altLang="zh-CN" b="1" i="1" dirty="0" smtClean="0">
                        <a:latin typeface="Cambria Math"/>
                      </a:rPr>
                      <m:t>=</m:t>
                    </m:r>
                    <m:r>
                      <a:rPr lang="en-US" altLang="zh-CN" b="1" i="0" dirty="0" smtClean="0">
                        <a:latin typeface="Cambria Math"/>
                      </a:rPr>
                      <m:t>𝐂</m:t>
                    </m:r>
                    <m:r>
                      <a:rPr lang="en-US" altLang="zh-CN" b="1" i="0" dirty="0" smtClean="0">
                        <a:latin typeface="Cambria Math"/>
                      </a:rPr>
                      <m:t> </m:t>
                    </m:r>
                    <m:r>
                      <a:rPr lang="en-US" altLang="zh-CN" b="1" i="0" dirty="0" smtClean="0">
                        <a:latin typeface="Cambria Math"/>
                      </a:rPr>
                      <m:t>𝐘</m:t>
                    </m:r>
                  </m:oMath>
                </a14:m>
                <a:r>
                  <a:rPr kumimoji="0" lang="en-US" altLang="zh-CN" b="1" kern="0" dirty="0" smtClean="0">
                    <a:latin typeface="Times New Roman" pitchFamily="18" charset="0"/>
                    <a:ea typeface="华文楷体" pitchFamily="2" charset="-122"/>
                  </a:rPr>
                  <a:t> ,   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𝐂</m:t>
                    </m:r>
                  </m:oMath>
                </a14:m>
                <a:r>
                  <a:rPr kumimoji="0" lang="en-US" altLang="zh-CN" b="1" kern="0" dirty="0" smtClean="0">
                    <a:latin typeface="Times New Roman" pitchFamily="18" charset="0"/>
                  </a:rPr>
                  <a:t> </a:t>
                </a:r>
                <a:r>
                  <a:rPr kumimoji="0" lang="zh-CN" altLang="en-US" b="1" kern="0" dirty="0" smtClean="0">
                    <a:latin typeface="Times New Roman" pitchFamily="18" charset="0"/>
                    <a:ea typeface="华文楷体" pitchFamily="2" charset="-122"/>
                  </a:rPr>
                  <a:t>是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n </a:t>
                </a:r>
                <a:r>
                  <a:rPr kumimoji="0" lang="zh-CN" altLang="en-US" b="1" kern="0" dirty="0" smtClean="0">
                    <a:latin typeface="Times New Roman" pitchFamily="18" charset="0"/>
                    <a:ea typeface="华文楷体" pitchFamily="2" charset="-122"/>
                  </a:rPr>
                  <a:t>阶可逆矩阵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,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Times New Roman" pitchFamily="18" charset="0"/>
                    <a:ea typeface="华文楷体" pitchFamily="2" charset="-122"/>
                  </a:rPr>
                  <a:t>               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kern="0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kumimoji="0" lang="en-US" altLang="zh-CN" kern="0" dirty="0" smtClean="0">
                    <a:latin typeface="Times New Roman" pitchFamily="18" charset="0"/>
                    <a:ea typeface="华文楷体" pitchFamily="2" charset="-122"/>
                  </a:rPr>
                  <a:t>  </a:t>
                </a:r>
                <a:r>
                  <a:rPr kumimoji="0" lang="zh-CN" altLang="en-US" b="1" kern="0" dirty="0" smtClean="0">
                    <a:latin typeface="Times New Roman" pitchFamily="18" charset="0"/>
                    <a:ea typeface="华文楷体" pitchFamily="2" charset="-122"/>
                  </a:rPr>
                  <a:t>引入新变量</a:t>
                </a:r>
                <a:endParaRPr kumimoji="0" lang="en-US" altLang="zh-CN" b="1" kern="0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692150"/>
                <a:ext cx="8229600" cy="51752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059832" y="3645024"/>
                <a:ext cx="4305346" cy="1906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/>
                        </a:rPr>
                        <m:t>𝐘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𝐂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645024"/>
                <a:ext cx="4305346" cy="190654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932040" y="260648"/>
            <a:ext cx="3892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kern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可逆的线性变量替换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9731" name="AutoShape 3"/>
          <p:cNvSpPr>
            <a:spLocks noChangeArrowheads="1"/>
          </p:cNvSpPr>
          <p:nvPr/>
        </p:nvSpPr>
        <p:spPr bwMode="auto">
          <a:xfrm>
            <a:off x="2771775" y="3500438"/>
            <a:ext cx="1584325" cy="719137"/>
          </a:xfrm>
          <a:prstGeom prst="roundRect">
            <a:avLst>
              <a:gd name="adj" fmla="val 16667"/>
            </a:avLst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29735" name="AutoShape 7"/>
          <p:cNvSpPr>
            <a:spLocks noChangeArrowheads="1"/>
          </p:cNvSpPr>
          <p:nvPr/>
        </p:nvSpPr>
        <p:spPr bwMode="auto">
          <a:xfrm>
            <a:off x="2843213" y="1844675"/>
            <a:ext cx="504825" cy="576263"/>
          </a:xfrm>
          <a:prstGeom prst="roundRect">
            <a:avLst>
              <a:gd name="adj" fmla="val 16667"/>
            </a:avLst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29745" name="AutoShape 17"/>
          <p:cNvSpPr>
            <a:spLocks noChangeArrowheads="1"/>
          </p:cNvSpPr>
          <p:nvPr/>
        </p:nvSpPr>
        <p:spPr bwMode="auto">
          <a:xfrm>
            <a:off x="5435600" y="2133600"/>
            <a:ext cx="2736850" cy="1655763"/>
          </a:xfrm>
          <a:prstGeom prst="wedgeRoundRectCallout">
            <a:avLst>
              <a:gd name="adj1" fmla="val -90255"/>
              <a:gd name="adj2" fmla="val 42329"/>
              <a:gd name="adj3" fmla="val 16667"/>
            </a:avLst>
          </a:prstGeom>
          <a:solidFill>
            <a:srgbClr val="FFCC00">
              <a:alpha val="38039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 anchorCtr="1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kumimoji="0" lang="en-US" altLang="zh-CN" dirty="0" smtClean="0">
                <a:latin typeface="Times New Roman" pitchFamily="18" charset="0"/>
                <a:ea typeface="华文楷体" pitchFamily="2" charset="-122"/>
              </a:rPr>
              <a:t>B = C</a:t>
            </a:r>
            <a:r>
              <a:rPr kumimoji="0" lang="en-US" altLang="zh-CN" sz="36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CN" dirty="0">
                <a:latin typeface="Times New Roman" pitchFamily="18" charset="0"/>
              </a:rPr>
              <a:t>A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C</a:t>
            </a:r>
            <a:endParaRPr lang="en-US" altLang="zh-CN" dirty="0">
              <a:latin typeface="华文楷体" pitchFamily="2" charset="-122"/>
              <a:ea typeface="华文楷体" pitchFamily="2" charset="-122"/>
            </a:endParaRPr>
          </a:p>
          <a:p>
            <a:pPr algn="ctr"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是对称矩阵</a:t>
            </a:r>
          </a:p>
        </p:txBody>
      </p:sp>
      <p:sp>
        <p:nvSpPr>
          <p:cNvPr id="7" name="Rectangle 20"/>
          <p:cNvSpPr txBox="1">
            <a:spLocks noChangeArrowheads="1"/>
          </p:cNvSpPr>
          <p:nvPr/>
        </p:nvSpPr>
        <p:spPr bwMode="auto">
          <a:xfrm>
            <a:off x="457200" y="692150"/>
            <a:ext cx="8229600" cy="554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zh-CN" altLang="en-US" b="1" kern="0" dirty="0" smtClean="0">
                <a:latin typeface="Times New Roman" pitchFamily="18" charset="0"/>
                <a:ea typeface="华文楷体" pitchFamily="2" charset="-122"/>
              </a:rPr>
              <a:t>   作变量替换 </a:t>
            </a:r>
            <a:r>
              <a:rPr kumimoji="0" lang="zh-CN" altLang="en-US" b="1" kern="0" dirty="0" smtClean="0">
                <a:latin typeface="Times New Roman" pitchFamily="18" charset="0"/>
              </a:rPr>
              <a:t> </a:t>
            </a:r>
            <a:r>
              <a:rPr kumimoji="0" lang="en-US" altLang="zh-CN" b="1" kern="0" dirty="0" smtClean="0">
                <a:latin typeface="Times New Roman" pitchFamily="18" charset="0"/>
              </a:rPr>
              <a:t>X = C Y 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b="1" kern="0" dirty="0" smtClean="0">
                <a:latin typeface="Times New Roman" pitchFamily="18" charset="0"/>
              </a:rPr>
              <a:t> </a:t>
            </a:r>
            <a:r>
              <a:rPr kumimoji="0" lang="en-US" altLang="zh-CN" i="1" kern="0" dirty="0" smtClean="0">
                <a:latin typeface="Times New Roman" pitchFamily="18" charset="0"/>
              </a:rPr>
              <a:t>f </a:t>
            </a:r>
            <a:r>
              <a:rPr kumimoji="0" lang="en-US" altLang="zh-CN" kern="0" dirty="0" smtClean="0">
                <a:latin typeface="Times New Roman" pitchFamily="18" charset="0"/>
              </a:rPr>
              <a:t>( X )</a:t>
            </a:r>
            <a:r>
              <a:rPr kumimoji="0" lang="en-US" altLang="zh-CN" i="1" kern="0" dirty="0" smtClean="0">
                <a:latin typeface="Times New Roman" pitchFamily="18" charset="0"/>
              </a:rPr>
              <a:t> =</a:t>
            </a:r>
            <a:r>
              <a:rPr kumimoji="0" lang="en-US" altLang="zh-CN" b="1" kern="0" dirty="0" smtClean="0">
                <a:latin typeface="Times New Roman" pitchFamily="18" charset="0"/>
              </a:rPr>
              <a:t>   X</a:t>
            </a:r>
            <a:r>
              <a:rPr kumimoji="0" lang="en-US" altLang="zh-CN" sz="3600" b="1" kern="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 </a:t>
            </a:r>
            <a:r>
              <a:rPr kumimoji="0" lang="en-US" altLang="zh-CN" b="1" kern="0" dirty="0" smtClean="0">
                <a:latin typeface="Times New Roman" pitchFamily="18" charset="0"/>
              </a:rPr>
              <a:t>A  X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 </a:t>
            </a:r>
            <a:endParaRPr kumimoji="0" lang="en-US" altLang="zh-CN" b="1" kern="0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b="1" kern="0" dirty="0" smtClean="0">
                <a:latin typeface="Times New Roman" pitchFamily="18" charset="0"/>
              </a:rPr>
              <a:t>            = 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( </a:t>
            </a: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C Y )</a:t>
            </a:r>
            <a:r>
              <a:rPr kumimoji="0" lang="en-US" altLang="zh-CN" sz="3600" b="1" kern="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CN" b="1" kern="0" dirty="0" smtClean="0">
                <a:latin typeface="Times New Roman" pitchFamily="18" charset="0"/>
              </a:rPr>
              <a:t>A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( </a:t>
            </a: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C Y ) </a:t>
            </a:r>
            <a:endParaRPr kumimoji="0" lang="en-US" altLang="zh-CN" b="1" kern="0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b="1" kern="0" dirty="0" smtClean="0">
                <a:latin typeface="Times New Roman" pitchFamily="18" charset="0"/>
              </a:rPr>
              <a:t>            =  </a:t>
            </a: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Y</a:t>
            </a:r>
            <a:r>
              <a:rPr kumimoji="0" lang="en-US" altLang="zh-CN" sz="3600" b="1" kern="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  </a:t>
            </a: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C</a:t>
            </a:r>
            <a:r>
              <a:rPr kumimoji="0" lang="en-US" altLang="zh-CN" sz="3600" b="1" kern="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CN" b="1" kern="0" dirty="0" smtClean="0">
                <a:latin typeface="Times New Roman" pitchFamily="18" charset="0"/>
              </a:rPr>
              <a:t>A </a:t>
            </a: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C   Y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kumimoji="0" lang="zh-CN" altLang="en-US" b="1" kern="0" dirty="0" smtClean="0">
                <a:latin typeface="Times New Roman" pitchFamily="18" charset="0"/>
                <a:ea typeface="华文楷体" pitchFamily="2" charset="-122"/>
              </a:rPr>
              <a:t>得到 </a:t>
            </a: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Y </a:t>
            </a:r>
            <a:r>
              <a:rPr kumimoji="0" lang="zh-CN" altLang="en-US" b="1" kern="0" dirty="0" smtClean="0">
                <a:latin typeface="Times New Roman" pitchFamily="18" charset="0"/>
                <a:ea typeface="华文楷体" pitchFamily="2" charset="-122"/>
              </a:rPr>
              <a:t>的二次型 </a:t>
            </a: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g</a:t>
            </a:r>
            <a:r>
              <a:rPr kumimoji="0" lang="en-US" altLang="zh-CN" i="1" kern="0" dirty="0" smtClean="0">
                <a:latin typeface="Times New Roman" pitchFamily="18" charset="0"/>
              </a:rPr>
              <a:t> </a:t>
            </a:r>
            <a:r>
              <a:rPr kumimoji="0" lang="en-US" altLang="zh-CN" kern="0" dirty="0" smtClean="0">
                <a:latin typeface="Times New Roman" pitchFamily="18" charset="0"/>
              </a:rPr>
              <a:t>( Y )</a:t>
            </a:r>
            <a:r>
              <a:rPr kumimoji="0" lang="en-US" altLang="zh-CN" i="1" kern="0" dirty="0" smtClean="0">
                <a:latin typeface="Times New Roman" pitchFamily="18" charset="0"/>
              </a:rPr>
              <a:t> </a:t>
            </a: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kumimoji="0" lang="zh-CN" altLang="en-US" b="1" kern="0" dirty="0" smtClean="0">
                <a:latin typeface="Times New Roman" pitchFamily="18" charset="0"/>
                <a:ea typeface="华文楷体" pitchFamily="2" charset="-122"/>
              </a:rPr>
              <a:t>其矩阵 </a:t>
            </a: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B =</a:t>
            </a:r>
            <a:r>
              <a:rPr kumimoji="0" lang="zh-CN" altLang="en-US" b="1" kern="0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C</a:t>
            </a:r>
            <a:r>
              <a:rPr kumimoji="0" lang="en-US" altLang="zh-CN" sz="3600" b="1" kern="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CN" b="1" kern="0" dirty="0" smtClean="0">
                <a:latin typeface="Times New Roman" pitchFamily="18" charset="0"/>
              </a:rPr>
              <a:t>A </a:t>
            </a:r>
            <a:r>
              <a:rPr kumimoji="0" lang="en-US" altLang="zh-CN" b="1" kern="0" dirty="0" smtClean="0">
                <a:latin typeface="Times New Roman" pitchFamily="18" charset="0"/>
                <a:ea typeface="华文楷体" pitchFamily="2" charset="-122"/>
              </a:rPr>
              <a:t>C.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  称二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次型</a:t>
            </a:r>
            <a:r>
              <a:rPr lang="zh-CN" altLang="en-US" dirty="0">
                <a:latin typeface="宋体" pitchFamily="2" charset="-122"/>
              </a:rPr>
              <a:t> </a:t>
            </a:r>
            <a:r>
              <a:rPr lang="en-US" altLang="zh-CN" i="1" dirty="0">
                <a:latin typeface="Times New Roman" pitchFamily="18" charset="0"/>
              </a:rPr>
              <a:t>f 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与</a:t>
            </a:r>
            <a:r>
              <a:rPr lang="zh-CN" altLang="en-US" dirty="0">
                <a:latin typeface="宋体" pitchFamily="2" charset="-122"/>
              </a:rPr>
              <a:t> </a:t>
            </a:r>
            <a:r>
              <a:rPr lang="en-US" altLang="zh-CN" i="1" dirty="0">
                <a:latin typeface="Times New Roman" pitchFamily="18" charset="0"/>
              </a:rPr>
              <a:t>g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等价</a:t>
            </a:r>
            <a:r>
              <a:rPr lang="en-US" altLang="zh-CN" dirty="0">
                <a:latin typeface="宋体" pitchFamily="2" charset="-122"/>
              </a:rPr>
              <a:t>,</a:t>
            </a:r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称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与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华文楷体" pitchFamily="2" charset="-122"/>
              </a:rPr>
              <a:t>B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合同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</a:rPr>
              <a:t>.</a:t>
            </a:r>
            <a:endParaRPr lang="en-US" altLang="zh-CN" dirty="0">
              <a:latin typeface="Times New Roman" pitchFamily="18" charset="0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73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29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29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29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29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29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29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29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29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9731" grpId="0" animBg="1"/>
      <p:bldP spid="6729735" grpId="0" animBg="1"/>
      <p:bldP spid="67297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二次型的标准型</a:t>
            </a:r>
          </a:p>
        </p:txBody>
      </p:sp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2339975" y="4365625"/>
            <a:ext cx="1439863" cy="5762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11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00213"/>
            <a:ext cx="8002588" cy="4425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定理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若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b="1" i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 =  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</a:rPr>
              <a:t>A X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是数域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K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上的二次型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,</a:t>
            </a: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  则存在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K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上可逆矩阵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C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及变量替换 </a:t>
            </a:r>
            <a:endParaRPr lang="en-US" altLang="zh-CN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X = C Y ,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使得二次型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i="1" dirty="0" smtClean="0">
                <a:latin typeface="Times New Roman" pitchFamily="18" charset="0"/>
              </a:rPr>
              <a:t>g</a:t>
            </a:r>
            <a:r>
              <a:rPr lang="en-US" altLang="zh-CN" b="1" dirty="0" smtClean="0">
                <a:latin typeface="Times New Roman" pitchFamily="18" charset="0"/>
              </a:rPr>
              <a:t>  =  Y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 smtClean="0">
                <a:latin typeface="Times New Roman" pitchFamily="18" charset="0"/>
              </a:rPr>
              <a:t> C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</a:rPr>
              <a:t>A C  Y  = </a:t>
            </a:r>
            <a:r>
              <a:rPr lang="en-US" altLang="zh-CN" b="1" i="1" dirty="0" smtClean="0">
                <a:latin typeface="Times New Roman" pitchFamily="18" charset="0"/>
              </a:rPr>
              <a:t>c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y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+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Euclid Math One"/>
              </a:rPr>
              <a:t>c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y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只含平方项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dirty="0">
                <a:latin typeface="Times New Roman" pitchFamily="18" charset="0"/>
                <a:ea typeface="华文楷体" pitchFamily="2" charset="-122"/>
              </a:rPr>
              <a:t>无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交叉项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en-US" altLang="zh-CN" b="1" i="1" dirty="0" smtClean="0">
                <a:latin typeface="Times New Roman" pitchFamily="18" charset="0"/>
              </a:rPr>
              <a:t>g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称为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的标准型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44675"/>
            <a:ext cx="8291513" cy="42814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定理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若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是数域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K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上的对称矩阵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则存在数域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K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上的可逆矩阵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C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使得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             </a:t>
            </a:r>
            <a:r>
              <a:rPr lang="en-US" altLang="zh-CN" b="1" dirty="0" smtClean="0">
                <a:latin typeface="Times New Roman" pitchFamily="18" charset="0"/>
              </a:rPr>
              <a:t>C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 smtClean="0">
                <a:latin typeface="Times New Roman" pitchFamily="18" charset="0"/>
              </a:rPr>
              <a:t>A C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是对角矩阵</a:t>
            </a: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称为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的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合同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标准型</a:t>
            </a:r>
            <a:r>
              <a:rPr lang="en-US" altLang="zh-CN" b="1" dirty="0" smtClean="0">
                <a:latin typeface="Times New Roman" pitchFamily="18" charset="0"/>
              </a:rPr>
              <a:t>) .</a:t>
            </a:r>
          </a:p>
        </p:txBody>
      </p:sp>
      <p:pic>
        <p:nvPicPr>
          <p:cNvPr id="92163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对称矩阵</a:t>
            </a:r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的合同标准型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4"/>
          <p:cNvSpPr>
            <a:spLocks noChangeArrowheads="1"/>
          </p:cNvSpPr>
          <p:nvPr/>
        </p:nvSpPr>
        <p:spPr bwMode="auto">
          <a:xfrm>
            <a:off x="684213" y="2492375"/>
            <a:ext cx="6480175" cy="792163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93187" name="Picture 9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Rectangle 12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对称矩阵化标准型的三种方法</a:t>
            </a:r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35000"/>
              </a:lnSpc>
              <a:spcBef>
                <a:spcPct val="20000"/>
              </a:spcBef>
              <a:buFontTx/>
              <a:buChar char="•"/>
              <a:defRPr/>
            </a:pPr>
            <a:endParaRPr kumimoji="0" lang="en-US" altLang="zh-CN" sz="3600" kern="0" dirty="0">
              <a:latin typeface="Times New Roman" pitchFamily="18" charset="0"/>
              <a:ea typeface="+mn-ea"/>
            </a:endParaRPr>
          </a:p>
          <a:p>
            <a:pPr marL="342900" indent="-342900" algn="l">
              <a:lnSpc>
                <a:spcPct val="135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0" lang="zh-CN" altLang="en-US" sz="3600" kern="0" dirty="0">
                <a:latin typeface="Times New Roman" pitchFamily="18" charset="0"/>
              </a:rPr>
              <a:t>实对称矩阵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作正交替换对角化   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(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推荐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) </a:t>
            </a:r>
          </a:p>
          <a:p>
            <a:pPr marL="342900" indent="-342900" algn="l">
              <a:lnSpc>
                <a:spcPct val="135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配方法 </a:t>
            </a:r>
          </a:p>
          <a:p>
            <a:pPr marL="342900" indent="-342900" algn="l">
              <a:lnSpc>
                <a:spcPct val="135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成对的初等行、列变换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sz="3600" b="1" smtClean="0">
              <a:latin typeface="Times New Roman" pitchFamily="18" charset="0"/>
            </a:endParaRPr>
          </a:p>
        </p:txBody>
      </p:sp>
      <p:graphicFrame>
        <p:nvGraphicFramePr>
          <p:cNvPr id="94211" name="Object 6"/>
          <p:cNvGraphicFramePr>
            <a:graphicFrameLocks noChangeAspect="1"/>
          </p:cNvGraphicFramePr>
          <p:nvPr/>
        </p:nvGraphicFramePr>
        <p:xfrm>
          <a:off x="1331913" y="1557338"/>
          <a:ext cx="6973887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1" name="公式" r:id="rId3" imgW="2336800" imgH="711200" progId="Equation.3">
                  <p:embed/>
                </p:oleObj>
              </mc:Choice>
              <mc:Fallback>
                <p:oleObj name="公式" r:id="rId3" imgW="23368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57338"/>
                        <a:ext cx="6973887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8615" name="Rectangle 7"/>
          <p:cNvSpPr>
            <a:spLocks noChangeArrowheads="1"/>
          </p:cNvSpPr>
          <p:nvPr/>
        </p:nvSpPr>
        <p:spPr bwMode="auto">
          <a:xfrm>
            <a:off x="4140200" y="1557338"/>
            <a:ext cx="936625" cy="576262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16" name="AutoShape 8"/>
          <p:cNvSpPr>
            <a:spLocks noChangeArrowheads="1"/>
          </p:cNvSpPr>
          <p:nvPr/>
        </p:nvSpPr>
        <p:spPr bwMode="auto">
          <a:xfrm>
            <a:off x="1403350" y="549275"/>
            <a:ext cx="2809875" cy="79216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17" name="Rectangle 9"/>
          <p:cNvSpPr>
            <a:spLocks noChangeArrowheads="1"/>
          </p:cNvSpPr>
          <p:nvPr/>
        </p:nvSpPr>
        <p:spPr bwMode="auto">
          <a:xfrm>
            <a:off x="5148263" y="2276475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18" name="Rectangle 10"/>
          <p:cNvSpPr>
            <a:spLocks noChangeArrowheads="1"/>
          </p:cNvSpPr>
          <p:nvPr/>
        </p:nvSpPr>
        <p:spPr bwMode="auto">
          <a:xfrm>
            <a:off x="6156325" y="2997200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19" name="AutoShape 11"/>
          <p:cNvSpPr>
            <a:spLocks noChangeArrowheads="1"/>
          </p:cNvSpPr>
          <p:nvPr/>
        </p:nvSpPr>
        <p:spPr bwMode="auto">
          <a:xfrm>
            <a:off x="4284663" y="549275"/>
            <a:ext cx="4175125" cy="792163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0" name="Rectangle 12"/>
          <p:cNvSpPr>
            <a:spLocks noChangeArrowheads="1"/>
          </p:cNvSpPr>
          <p:nvPr/>
        </p:nvSpPr>
        <p:spPr bwMode="auto">
          <a:xfrm>
            <a:off x="5148263" y="1557338"/>
            <a:ext cx="936625" cy="576262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1" name="Rectangle 13"/>
          <p:cNvSpPr>
            <a:spLocks noChangeArrowheads="1"/>
          </p:cNvSpPr>
          <p:nvPr/>
        </p:nvSpPr>
        <p:spPr bwMode="auto">
          <a:xfrm>
            <a:off x="4140200" y="2276475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2" name="Rectangle 14"/>
          <p:cNvSpPr>
            <a:spLocks noChangeArrowheads="1"/>
          </p:cNvSpPr>
          <p:nvPr/>
        </p:nvSpPr>
        <p:spPr bwMode="auto">
          <a:xfrm>
            <a:off x="6156325" y="1557338"/>
            <a:ext cx="936625" cy="576262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3" name="Rectangle 15"/>
          <p:cNvSpPr>
            <a:spLocks noChangeArrowheads="1"/>
          </p:cNvSpPr>
          <p:nvPr/>
        </p:nvSpPr>
        <p:spPr bwMode="auto">
          <a:xfrm>
            <a:off x="4140200" y="2997200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4" name="Rectangle 16"/>
          <p:cNvSpPr>
            <a:spLocks noChangeArrowheads="1"/>
          </p:cNvSpPr>
          <p:nvPr/>
        </p:nvSpPr>
        <p:spPr bwMode="auto">
          <a:xfrm>
            <a:off x="6156325" y="2276475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5" name="Rectangle 17"/>
          <p:cNvSpPr>
            <a:spLocks noChangeArrowheads="1"/>
          </p:cNvSpPr>
          <p:nvPr/>
        </p:nvSpPr>
        <p:spPr bwMode="auto">
          <a:xfrm>
            <a:off x="5148263" y="2997200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94223" name="Object 18"/>
          <p:cNvGraphicFramePr>
            <a:graphicFrameLocks noChangeAspect="1"/>
          </p:cNvGraphicFramePr>
          <p:nvPr/>
        </p:nvGraphicFramePr>
        <p:xfrm>
          <a:off x="684213" y="549275"/>
          <a:ext cx="78009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2" name="公式" r:id="rId5" imgW="2832100" imgH="266700" progId="Equation.3">
                  <p:embed/>
                </p:oleObj>
              </mc:Choice>
              <mc:Fallback>
                <p:oleObj name="公式" r:id="rId5" imgW="2832100" imgH="2667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49275"/>
                        <a:ext cx="780097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8630" name="AutoShape 22"/>
          <p:cNvSpPr>
            <a:spLocks noChangeArrowheads="1"/>
          </p:cNvSpPr>
          <p:nvPr/>
        </p:nvSpPr>
        <p:spPr bwMode="auto">
          <a:xfrm>
            <a:off x="1547813" y="4581525"/>
            <a:ext cx="2663825" cy="792163"/>
          </a:xfrm>
          <a:prstGeom prst="roundRect">
            <a:avLst>
              <a:gd name="adj" fmla="val 12625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31" name="AutoShape 23"/>
          <p:cNvSpPr>
            <a:spLocks noChangeArrowheads="1"/>
          </p:cNvSpPr>
          <p:nvPr/>
        </p:nvSpPr>
        <p:spPr bwMode="auto">
          <a:xfrm>
            <a:off x="6804025" y="3933825"/>
            <a:ext cx="1728788" cy="2232025"/>
          </a:xfrm>
          <a:prstGeom prst="roundRect">
            <a:avLst>
              <a:gd name="adj" fmla="val 12625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748632" name="Object 24"/>
          <p:cNvGraphicFramePr>
            <a:graphicFrameLocks noChangeAspect="1"/>
          </p:cNvGraphicFramePr>
          <p:nvPr/>
        </p:nvGraphicFramePr>
        <p:xfrm>
          <a:off x="1116013" y="4724400"/>
          <a:ext cx="2611437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3" name="公式" r:id="rId7" imgW="889000" imgH="228600" progId="Equation.3">
                  <p:embed/>
                </p:oleObj>
              </mc:Choice>
              <mc:Fallback>
                <p:oleObj name="公式" r:id="rId7" imgW="889000" imgH="228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724400"/>
                        <a:ext cx="2611437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8633" name="Object 25"/>
          <p:cNvGraphicFramePr>
            <a:graphicFrameLocks noChangeAspect="1"/>
          </p:cNvGraphicFramePr>
          <p:nvPr/>
        </p:nvGraphicFramePr>
        <p:xfrm>
          <a:off x="7451725" y="4005263"/>
          <a:ext cx="1081088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4" name="公式" r:id="rId9" imgW="368300" imgH="711200" progId="Equation.3">
                  <p:embed/>
                </p:oleObj>
              </mc:Choice>
              <mc:Fallback>
                <p:oleObj name="公式" r:id="rId9" imgW="368300" imgH="711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4005263"/>
                        <a:ext cx="1081088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8634" name="Object 26"/>
          <p:cNvGraphicFramePr>
            <a:graphicFrameLocks noChangeAspect="1"/>
          </p:cNvGraphicFramePr>
          <p:nvPr/>
        </p:nvGraphicFramePr>
        <p:xfrm>
          <a:off x="3779838" y="4005263"/>
          <a:ext cx="3654425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5" name="公式" r:id="rId11" imgW="1244600" imgH="711200" progId="Equation.3">
                  <p:embed/>
                </p:oleObj>
              </mc:Choice>
              <mc:Fallback>
                <p:oleObj name="公式" r:id="rId11" imgW="1244600" imgH="711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005263"/>
                        <a:ext cx="3654425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8636" name="Object 28"/>
          <p:cNvGraphicFramePr>
            <a:graphicFrameLocks noChangeAspect="1"/>
          </p:cNvGraphicFramePr>
          <p:nvPr/>
        </p:nvGraphicFramePr>
        <p:xfrm>
          <a:off x="179388" y="5805488"/>
          <a:ext cx="280828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6" name="公式" r:id="rId13" imgW="876300" imgH="228600" progId="Equation.3">
                  <p:embed/>
                </p:oleObj>
              </mc:Choice>
              <mc:Fallback>
                <p:oleObj name="公式" r:id="rId13" imgW="876300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805488"/>
                        <a:ext cx="280828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8637" name="Line 29"/>
          <p:cNvSpPr>
            <a:spLocks noChangeShapeType="1"/>
          </p:cNvSpPr>
          <p:nvPr/>
        </p:nvSpPr>
        <p:spPr bwMode="auto">
          <a:xfrm flipV="1">
            <a:off x="2987675" y="5445125"/>
            <a:ext cx="360363" cy="7207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7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74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74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74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74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748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748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74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74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748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748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74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74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77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748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748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74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74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748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7748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774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774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748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748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7748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7748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7748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7748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7748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7748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7748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7748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7748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774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748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7748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7748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7748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748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748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48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6" dur="500"/>
                                        <p:tgtEl>
                                          <p:spTgt spid="774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9" dur="500"/>
                                        <p:tgtEl>
                                          <p:spTgt spid="774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748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748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748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748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748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748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748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748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8615" grpId="0" animBg="1"/>
      <p:bldP spid="7748616" grpId="0" animBg="1"/>
      <p:bldP spid="7748617" grpId="0" animBg="1"/>
      <p:bldP spid="7748618" grpId="0" animBg="1"/>
      <p:bldP spid="7748619" grpId="0" animBg="1"/>
      <p:bldP spid="7748620" grpId="0" animBg="1"/>
      <p:bldP spid="7748621" grpId="0" animBg="1"/>
      <p:bldP spid="7748622" grpId="0" animBg="1"/>
      <p:bldP spid="7748623" grpId="0" animBg="1"/>
      <p:bldP spid="7748624" grpId="0" animBg="1"/>
      <p:bldP spid="7748625" grpId="0" animBg="1"/>
      <p:bldP spid="7748630" grpId="0" animBg="1"/>
      <p:bldP spid="7748631" grpId="0" animBg="1"/>
      <p:bldP spid="77486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259387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大课 </a:t>
            </a:r>
            <a:r>
              <a:rPr lang="en-US" altLang="zh-CN" sz="3600" b="1" dirty="0" smtClean="0">
                <a:latin typeface="Times New Roman" pitchFamily="18" charset="0"/>
              </a:rPr>
              <a:t>:   </a:t>
            </a:r>
            <a:r>
              <a:rPr lang="zh-CN" altLang="en-US" sz="3600" b="1" dirty="0" smtClean="0">
                <a:latin typeface="Times New Roman" pitchFamily="18" charset="0"/>
              </a:rPr>
              <a:t>周二   </a:t>
            </a:r>
            <a:r>
              <a:rPr lang="en-US" altLang="zh-CN" sz="3600" b="1" dirty="0" smtClean="0">
                <a:latin typeface="Times New Roman" pitchFamily="18" charset="0"/>
              </a:rPr>
              <a:t>3 , 4 </a:t>
            </a:r>
            <a:r>
              <a:rPr lang="zh-CN" altLang="en-US" sz="3600" b="1" dirty="0" smtClean="0">
                <a:latin typeface="Times New Roman" pitchFamily="18" charset="0"/>
              </a:rPr>
              <a:t>节    周四   </a:t>
            </a:r>
            <a:r>
              <a:rPr lang="en-US" altLang="zh-CN" sz="3600" b="1" dirty="0" smtClean="0">
                <a:latin typeface="Times New Roman" pitchFamily="18" charset="0"/>
              </a:rPr>
              <a:t>5 , 6 </a:t>
            </a:r>
            <a:r>
              <a:rPr lang="zh-CN" altLang="en-US" sz="3600" b="1" dirty="0" smtClean="0">
                <a:latin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                        一教  </a:t>
            </a:r>
            <a:r>
              <a:rPr lang="en-US" altLang="zh-CN" sz="3600" b="1" dirty="0" smtClean="0">
                <a:latin typeface="Times New Roman" pitchFamily="18" charset="0"/>
              </a:rPr>
              <a:t>101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endParaRPr lang="en-US" altLang="zh-CN" sz="3600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习题课 </a:t>
            </a:r>
            <a:r>
              <a:rPr lang="en-US" altLang="zh-CN" sz="3600" b="1" dirty="0" smtClean="0">
                <a:latin typeface="Times New Roman" pitchFamily="18" charset="0"/>
              </a:rPr>
              <a:t>:       </a:t>
            </a:r>
            <a:r>
              <a:rPr lang="zh-CN" altLang="en-US" sz="3600" b="1" dirty="0" smtClean="0">
                <a:latin typeface="Times New Roman" pitchFamily="18" charset="0"/>
              </a:rPr>
              <a:t>周三  </a:t>
            </a:r>
            <a:r>
              <a:rPr lang="en-US" altLang="zh-CN" sz="3600" b="1" dirty="0" smtClean="0">
                <a:latin typeface="Times New Roman" pitchFamily="18" charset="0"/>
              </a:rPr>
              <a:t>10 ,  11</a:t>
            </a:r>
            <a:r>
              <a:rPr lang="zh-CN" altLang="en-US" sz="3600" b="1" dirty="0" smtClean="0">
                <a:latin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3600" dirty="0" smtClean="0"/>
              <a:t>       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三教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，三教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103 ,    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三教 </a:t>
            </a:r>
            <a:r>
              <a:rPr lang="en-US" altLang="zh-CN" sz="3600" b="1" dirty="0" smtClean="0">
                <a:latin typeface="Times New Roman" pitchFamily="18" charset="0"/>
                <a:cs typeface="Times New Roman" panose="02020603050405020304" pitchFamily="18" charset="0"/>
              </a:rPr>
              <a:t>105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endParaRPr lang="zh-CN" alt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25087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</a:p>
        </p:txBody>
      </p:sp>
      <p:sp>
        <p:nvSpPr>
          <p:cNvPr id="95235" name="AutoShape 3"/>
          <p:cNvSpPr>
            <a:spLocks noChangeArrowheads="1"/>
          </p:cNvSpPr>
          <p:nvPr/>
        </p:nvSpPr>
        <p:spPr bwMode="auto">
          <a:xfrm>
            <a:off x="1547813" y="4581525"/>
            <a:ext cx="2663825" cy="792163"/>
          </a:xfrm>
          <a:prstGeom prst="roundRect">
            <a:avLst>
              <a:gd name="adj" fmla="val 12625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95236" name="AutoShape 4"/>
          <p:cNvSpPr>
            <a:spLocks noChangeArrowheads="1"/>
          </p:cNvSpPr>
          <p:nvPr/>
        </p:nvSpPr>
        <p:spPr bwMode="auto">
          <a:xfrm>
            <a:off x="6804025" y="3933825"/>
            <a:ext cx="1728788" cy="2232025"/>
          </a:xfrm>
          <a:prstGeom prst="roundRect">
            <a:avLst>
              <a:gd name="adj" fmla="val 12625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1116013" y="4724400"/>
          <a:ext cx="2611437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94" name="公式" r:id="rId3" imgW="889000" imgH="228600" progId="Equation.3">
                  <p:embed/>
                </p:oleObj>
              </mc:Choice>
              <mc:Fallback>
                <p:oleObj name="公式" r:id="rId3" imgW="8890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724400"/>
                        <a:ext cx="2611437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7451725" y="4005263"/>
          <a:ext cx="1081088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95" name="公式" r:id="rId5" imgW="368300" imgH="711200" progId="Equation.3">
                  <p:embed/>
                </p:oleObj>
              </mc:Choice>
              <mc:Fallback>
                <p:oleObj name="公式" r:id="rId5" imgW="3683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4005263"/>
                        <a:ext cx="1081088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9" name="Object 7"/>
          <p:cNvGraphicFramePr>
            <a:graphicFrameLocks noChangeAspect="1"/>
          </p:cNvGraphicFramePr>
          <p:nvPr/>
        </p:nvGraphicFramePr>
        <p:xfrm>
          <a:off x="3779838" y="4005263"/>
          <a:ext cx="3654425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96" name="公式" r:id="rId7" imgW="1244600" imgH="711200" progId="Equation.3">
                  <p:embed/>
                </p:oleObj>
              </mc:Choice>
              <mc:Fallback>
                <p:oleObj name="公式" r:id="rId7" imgW="12446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005263"/>
                        <a:ext cx="3654425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0" name="Object 13"/>
          <p:cNvGraphicFramePr>
            <a:graphicFrameLocks noChangeAspect="1"/>
          </p:cNvGraphicFramePr>
          <p:nvPr/>
        </p:nvGraphicFramePr>
        <p:xfrm>
          <a:off x="684213" y="4797425"/>
          <a:ext cx="4556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97" name="公式" r:id="rId9" imgW="164957" imgH="203024" progId="Equation.3">
                  <p:embed/>
                </p:oleObj>
              </mc:Choice>
              <mc:Fallback>
                <p:oleObj name="公式" r:id="rId9" imgW="164957" imgH="20302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797425"/>
                        <a:ext cx="45561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0670" name="Object 14"/>
          <p:cNvGraphicFramePr>
            <a:graphicFrameLocks noChangeAspect="1"/>
          </p:cNvGraphicFramePr>
          <p:nvPr/>
        </p:nvGraphicFramePr>
        <p:xfrm>
          <a:off x="1835150" y="1773238"/>
          <a:ext cx="5813425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98" name="公式" r:id="rId11" imgW="1968500" imgH="711200" progId="Equation.3">
                  <p:embed/>
                </p:oleObj>
              </mc:Choice>
              <mc:Fallback>
                <p:oleObj name="公式" r:id="rId11" imgW="1968500" imgH="711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773238"/>
                        <a:ext cx="5813425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2" name="Rectangle 2"/>
          <p:cNvSpPr txBox="1">
            <a:spLocks noChangeArrowheads="1"/>
          </p:cNvSpPr>
          <p:nvPr/>
        </p:nvSpPr>
        <p:spPr bwMode="auto">
          <a:xfrm>
            <a:off x="609600" y="701675"/>
            <a:ext cx="8229600" cy="481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</a:p>
        </p:txBody>
      </p:sp>
      <p:graphicFrame>
        <p:nvGraphicFramePr>
          <p:cNvPr id="274441" name="Object 7"/>
          <p:cNvGraphicFramePr>
            <a:graphicFrameLocks noChangeAspect="1"/>
          </p:cNvGraphicFramePr>
          <p:nvPr/>
        </p:nvGraphicFramePr>
        <p:xfrm>
          <a:off x="1403350" y="692150"/>
          <a:ext cx="558482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99" name="公式" r:id="rId13" imgW="2070100" imgH="254000" progId="Equation.3">
                  <p:embed/>
                </p:oleObj>
              </mc:Choice>
              <mc:Fallback>
                <p:oleObj name="公式" r:id="rId13" imgW="2070100" imgH="254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692150"/>
                        <a:ext cx="5584825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50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50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50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4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4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4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        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>
                <a:ea typeface="华文楷体" pitchFamily="2" charset="-122"/>
              </a:rPr>
              <a:t>   </a:t>
            </a:r>
            <a:r>
              <a:rPr lang="zh-CN" altLang="en-US" b="1" dirty="0" smtClean="0">
                <a:ea typeface="华文楷体" pitchFamily="2" charset="-122"/>
              </a:rPr>
              <a:t>做正交替换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相当于取新的直角坐标系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Y </a:t>
            </a:r>
            <a:endParaRPr lang="en-US" altLang="zh-CN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/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2051050" y="6165850"/>
            <a:ext cx="45354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6261" name="Object 5"/>
          <p:cNvGraphicFramePr>
            <a:graphicFrameLocks noChangeAspect="1"/>
          </p:cNvGraphicFramePr>
          <p:nvPr/>
        </p:nvGraphicFramePr>
        <p:xfrm>
          <a:off x="6588125" y="6021388"/>
          <a:ext cx="36671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3" name="公式" r:id="rId3" imgW="190417" imgH="241195" progId="Equation.3">
                  <p:embed/>
                </p:oleObj>
              </mc:Choice>
              <mc:Fallback>
                <p:oleObj name="公式" r:id="rId3" imgW="190417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6021388"/>
                        <a:ext cx="36671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Line 6"/>
          <p:cNvSpPr>
            <a:spLocks noChangeShapeType="1"/>
          </p:cNvSpPr>
          <p:nvPr/>
        </p:nvSpPr>
        <p:spPr bwMode="auto">
          <a:xfrm flipV="1">
            <a:off x="3635375" y="4941888"/>
            <a:ext cx="2016125" cy="172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3" name="Line 7"/>
          <p:cNvSpPr>
            <a:spLocks noChangeShapeType="1"/>
          </p:cNvSpPr>
          <p:nvPr/>
        </p:nvSpPr>
        <p:spPr bwMode="auto">
          <a:xfrm flipV="1">
            <a:off x="4211638" y="4292600"/>
            <a:ext cx="0" cy="2305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6264" name="Object 8"/>
          <p:cNvGraphicFramePr>
            <a:graphicFrameLocks noChangeAspect="1"/>
          </p:cNvGraphicFramePr>
          <p:nvPr/>
        </p:nvGraphicFramePr>
        <p:xfrm>
          <a:off x="5651500" y="4724400"/>
          <a:ext cx="4206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4" name="公式" r:id="rId5" imgW="203112" imgH="241195" progId="Equation.3">
                  <p:embed/>
                </p:oleObj>
              </mc:Choice>
              <mc:Fallback>
                <p:oleObj name="公式" r:id="rId5" imgW="203112" imgH="24119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724400"/>
                        <a:ext cx="4206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5" name="Object 9"/>
          <p:cNvGraphicFramePr>
            <a:graphicFrameLocks noChangeAspect="1"/>
          </p:cNvGraphicFramePr>
          <p:nvPr/>
        </p:nvGraphicFramePr>
        <p:xfrm>
          <a:off x="3721100" y="4076700"/>
          <a:ext cx="4016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5" name="公式" r:id="rId7" imgW="203024" imgH="253780" progId="Equation.3">
                  <p:embed/>
                </p:oleObj>
              </mc:Choice>
              <mc:Fallback>
                <p:oleObj name="公式" r:id="rId7" imgW="203024" imgH="2537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4076700"/>
                        <a:ext cx="4016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52714" name="Line 10"/>
          <p:cNvSpPr>
            <a:spLocks noChangeShapeType="1"/>
          </p:cNvSpPr>
          <p:nvPr/>
        </p:nvSpPr>
        <p:spPr bwMode="auto">
          <a:xfrm flipV="1">
            <a:off x="4211638" y="5516563"/>
            <a:ext cx="1800225" cy="6477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752715" name="Object 11"/>
          <p:cNvGraphicFramePr>
            <a:graphicFrameLocks noChangeAspect="1"/>
          </p:cNvGraphicFramePr>
          <p:nvPr/>
        </p:nvGraphicFramePr>
        <p:xfrm>
          <a:off x="6156325" y="5300663"/>
          <a:ext cx="3810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6" name="公式" r:id="rId9" imgW="203024" imgH="253780" progId="Equation.3">
                  <p:embed/>
                </p:oleObj>
              </mc:Choice>
              <mc:Fallback>
                <p:oleObj name="公式" r:id="rId9" imgW="203024" imgH="2537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300663"/>
                        <a:ext cx="38100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52716" name="Line 12"/>
          <p:cNvSpPr>
            <a:spLocks noChangeShapeType="1"/>
          </p:cNvSpPr>
          <p:nvPr/>
        </p:nvSpPr>
        <p:spPr bwMode="auto">
          <a:xfrm flipV="1">
            <a:off x="4211638" y="4724400"/>
            <a:ext cx="360362" cy="143986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752717" name="Object 13"/>
          <p:cNvGraphicFramePr>
            <a:graphicFrameLocks noChangeAspect="1"/>
          </p:cNvGraphicFramePr>
          <p:nvPr/>
        </p:nvGraphicFramePr>
        <p:xfrm>
          <a:off x="4643438" y="4437063"/>
          <a:ext cx="406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7" name="公式" r:id="rId11" imgW="215713" imgH="253780" progId="Equation.3">
                  <p:embed/>
                </p:oleObj>
              </mc:Choice>
              <mc:Fallback>
                <p:oleObj name="公式" r:id="rId11" imgW="215713" imgH="2537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437063"/>
                        <a:ext cx="406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52718" name="Line 14"/>
          <p:cNvSpPr>
            <a:spLocks noChangeShapeType="1"/>
          </p:cNvSpPr>
          <p:nvPr/>
        </p:nvSpPr>
        <p:spPr bwMode="auto">
          <a:xfrm flipH="1" flipV="1">
            <a:off x="3132138" y="5084763"/>
            <a:ext cx="1079500" cy="1081087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752719" name="Object 15"/>
          <p:cNvGraphicFramePr>
            <a:graphicFrameLocks noChangeAspect="1"/>
          </p:cNvGraphicFramePr>
          <p:nvPr/>
        </p:nvGraphicFramePr>
        <p:xfrm>
          <a:off x="2760663" y="4652963"/>
          <a:ext cx="4206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8" name="公式" r:id="rId13" imgW="215713" imgH="253780" progId="Equation.3">
                  <p:embed/>
                </p:oleObj>
              </mc:Choice>
              <mc:Fallback>
                <p:oleObj name="公式" r:id="rId13" imgW="215713" imgH="2537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4652963"/>
                        <a:ext cx="4206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2" name="Object 16"/>
          <p:cNvGraphicFramePr>
            <a:graphicFrameLocks noChangeAspect="1"/>
          </p:cNvGraphicFramePr>
          <p:nvPr/>
        </p:nvGraphicFramePr>
        <p:xfrm>
          <a:off x="3708400" y="6165850"/>
          <a:ext cx="447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9" name="公式" r:id="rId15" imgW="139639" imgH="152334" progId="Equation.3">
                  <p:embed/>
                </p:oleObj>
              </mc:Choice>
              <mc:Fallback>
                <p:oleObj name="公式" r:id="rId15" imgW="139639" imgH="15233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6165850"/>
                        <a:ext cx="4476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52721" name="Rectangle 17"/>
          <p:cNvSpPr>
            <a:spLocks noChangeArrowheads="1"/>
          </p:cNvSpPr>
          <p:nvPr/>
        </p:nvSpPr>
        <p:spPr bwMode="auto">
          <a:xfrm>
            <a:off x="4284663" y="1196975"/>
            <a:ext cx="935037" cy="295275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752722" name="Rectangle 18"/>
          <p:cNvSpPr>
            <a:spLocks noChangeArrowheads="1"/>
          </p:cNvSpPr>
          <p:nvPr/>
        </p:nvSpPr>
        <p:spPr bwMode="auto">
          <a:xfrm>
            <a:off x="5364163" y="1196975"/>
            <a:ext cx="1223962" cy="295275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752723" name="Rectangle 19"/>
          <p:cNvSpPr>
            <a:spLocks noChangeArrowheads="1"/>
          </p:cNvSpPr>
          <p:nvPr/>
        </p:nvSpPr>
        <p:spPr bwMode="auto">
          <a:xfrm>
            <a:off x="6659563" y="1196975"/>
            <a:ext cx="647700" cy="2952750"/>
          </a:xfrm>
          <a:prstGeom prst="rect">
            <a:avLst/>
          </a:prstGeom>
          <a:solidFill>
            <a:srgbClr val="0000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96276" name="Object 20"/>
          <p:cNvGraphicFramePr>
            <a:graphicFrameLocks noChangeAspect="1"/>
          </p:cNvGraphicFramePr>
          <p:nvPr/>
        </p:nvGraphicFramePr>
        <p:xfrm>
          <a:off x="1555750" y="1125538"/>
          <a:ext cx="67437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0" name="公式" r:id="rId17" imgW="2654300" imgH="1219200" progId="Equation.3">
                  <p:embed/>
                </p:oleObj>
              </mc:Choice>
              <mc:Fallback>
                <p:oleObj name="公式" r:id="rId17" imgW="2654300" imgH="1219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0" y="1125538"/>
                        <a:ext cx="6743700" cy="311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8904" y="3995091"/>
                <a:ext cx="26832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𝐗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𝐘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04" y="3995091"/>
                <a:ext cx="2683234" cy="58477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75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775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52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52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75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775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52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52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775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775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52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752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2714" grpId="0" animBg="1"/>
      <p:bldP spid="7752716" grpId="0" animBg="1"/>
      <p:bldP spid="7752718" grpId="0" animBg="1"/>
      <p:bldP spid="7752721" grpId="0" animBg="1"/>
      <p:bldP spid="7752722" grpId="0" animBg="1"/>
      <p:bldP spid="7752723" grpId="0" animBg="1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zh-CN" altLang="en-US" sz="3600" b="1" smtClean="0">
                <a:ea typeface="华文楷体" pitchFamily="2" charset="-122"/>
              </a:rPr>
              <a:t>求二次齐次函数</a:t>
            </a:r>
            <a:r>
              <a:rPr lang="zh-CN" altLang="en-US" sz="3600" b="1" smtClean="0"/>
              <a:t> </a:t>
            </a:r>
            <a:r>
              <a:rPr lang="en-US" altLang="zh-CN" sz="3600" b="1" smtClean="0"/>
              <a:t>(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二次型</a:t>
            </a:r>
            <a:r>
              <a:rPr lang="en-US" altLang="zh-CN" sz="3600" b="1" smtClean="0"/>
              <a:t>)</a:t>
            </a:r>
            <a:endParaRPr lang="en-US" altLang="zh-CN" sz="3600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ea typeface="华文楷体" pitchFamily="2" charset="-122"/>
              </a:rPr>
              <a:t>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ea typeface="华文楷体" pitchFamily="2" charset="-122"/>
              </a:rPr>
              <a:t>   </a:t>
            </a:r>
            <a:r>
              <a:rPr lang="zh-CN" altLang="en-US" sz="3600" b="1" smtClean="0">
                <a:ea typeface="华文楷体" pitchFamily="2" charset="-122"/>
              </a:rPr>
              <a:t>在单位球面 </a:t>
            </a:r>
            <a:r>
              <a:rPr lang="en-US" altLang="zh-CN" sz="3600" b="1" i="1" smtClean="0">
                <a:latin typeface="Times New Roman" pitchFamily="18" charset="0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en-US" altLang="zh-CN" sz="3600" b="1" i="1" smtClean="0">
                <a:latin typeface="Times New Roman" pitchFamily="18" charset="0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en-US" altLang="zh-CN" sz="3600" b="1" i="1" smtClean="0">
                <a:latin typeface="Times New Roman" pitchFamily="18" charset="0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= 1</a:t>
            </a:r>
            <a:r>
              <a:rPr lang="en-US" altLang="zh-CN" sz="3600" b="1" smtClean="0"/>
              <a:t> </a:t>
            </a:r>
            <a:r>
              <a:rPr lang="zh-CN" altLang="en-US" sz="3600" b="1" smtClean="0">
                <a:ea typeface="华文楷体" pitchFamily="2" charset="-122"/>
              </a:rPr>
              <a:t>上的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ea typeface="华文楷体" pitchFamily="2" charset="-122"/>
              </a:rPr>
              <a:t>   最大</a:t>
            </a:r>
            <a:r>
              <a:rPr lang="zh-CN" altLang="en-US" sz="3600" b="1" smtClean="0">
                <a:sym typeface="Symbol" pitchFamily="18" charset="2"/>
              </a:rPr>
              <a:t>、</a:t>
            </a:r>
            <a:r>
              <a:rPr lang="zh-CN" altLang="en-US" sz="3600" b="1" smtClean="0">
                <a:ea typeface="华文楷体" pitchFamily="2" charset="-122"/>
              </a:rPr>
              <a:t>最小值</a:t>
            </a:r>
            <a:r>
              <a:rPr lang="zh-CN" altLang="en-US" sz="3600" b="1" smtClean="0"/>
              <a:t> </a:t>
            </a:r>
            <a:r>
              <a:rPr lang="en-US" altLang="zh-CN" sz="3600" b="1" smtClean="0">
                <a:latin typeface="Times New Roman" pitchFamily="18" charset="0"/>
              </a:rPr>
              <a:t>,   </a:t>
            </a:r>
            <a:r>
              <a:rPr lang="zh-CN" altLang="en-US" sz="3600" b="1" smtClean="0">
                <a:ea typeface="华文楷体" pitchFamily="2" charset="-122"/>
              </a:rPr>
              <a:t>在何处取到</a:t>
            </a:r>
            <a:r>
              <a:rPr lang="zh-CN" altLang="en-US" sz="3600" b="1" smtClean="0"/>
              <a:t> </a:t>
            </a:r>
            <a:r>
              <a:rPr lang="en-US" altLang="zh-CN" sz="3600" b="1" smtClean="0">
                <a:latin typeface="Times New Roman" pitchFamily="18" charset="0"/>
              </a:rPr>
              <a:t>? </a:t>
            </a:r>
          </a:p>
        </p:txBody>
      </p:sp>
      <p:graphicFrame>
        <p:nvGraphicFramePr>
          <p:cNvPr id="40963" name="Object 7"/>
          <p:cNvGraphicFramePr>
            <a:graphicFrameLocks noChangeAspect="1"/>
          </p:cNvGraphicFramePr>
          <p:nvPr/>
        </p:nvGraphicFramePr>
        <p:xfrm>
          <a:off x="1116013" y="3284538"/>
          <a:ext cx="68849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8" name="公式" r:id="rId3" imgW="2692400" imgH="254000" progId="Equation.3">
                  <p:embed/>
                </p:oleObj>
              </mc:Choice>
              <mc:Fallback>
                <p:oleObj name="公式" r:id="rId3" imgW="26924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284538"/>
                        <a:ext cx="6884987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6"/>
          <p:cNvGraphicFramePr>
            <a:graphicFrameLocks noChangeAspect="1"/>
          </p:cNvGraphicFramePr>
          <p:nvPr/>
        </p:nvGraphicFramePr>
        <p:xfrm>
          <a:off x="539750" y="1268413"/>
          <a:ext cx="8205788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9" name="公式" r:id="rId5" imgW="3162300" imgH="711200" progId="Equation.3">
                  <p:embed/>
                </p:oleObj>
              </mc:Choice>
              <mc:Fallback>
                <p:oleObj name="公式" r:id="rId5" imgW="3162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268413"/>
                        <a:ext cx="8205788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193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sz="3600" b="1" smtClean="0">
              <a:latin typeface="Times New Roman" pitchFamily="18" charset="0"/>
            </a:endParaRPr>
          </a:p>
        </p:txBody>
      </p:sp>
      <p:graphicFrame>
        <p:nvGraphicFramePr>
          <p:cNvPr id="41987" name="Object 6"/>
          <p:cNvGraphicFramePr>
            <a:graphicFrameLocks noChangeAspect="1"/>
          </p:cNvGraphicFramePr>
          <p:nvPr/>
        </p:nvGraphicFramePr>
        <p:xfrm>
          <a:off x="1331913" y="1557338"/>
          <a:ext cx="6973887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88" name="公式" r:id="rId3" imgW="2336800" imgH="711200" progId="Equation.3">
                  <p:embed/>
                </p:oleObj>
              </mc:Choice>
              <mc:Fallback>
                <p:oleObj name="公式" r:id="rId3" imgW="23368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57338"/>
                        <a:ext cx="6973887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8615" name="Rectangle 7"/>
          <p:cNvSpPr>
            <a:spLocks noChangeArrowheads="1"/>
          </p:cNvSpPr>
          <p:nvPr/>
        </p:nvSpPr>
        <p:spPr bwMode="auto">
          <a:xfrm>
            <a:off x="4140200" y="1557338"/>
            <a:ext cx="936625" cy="576262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16" name="AutoShape 8"/>
          <p:cNvSpPr>
            <a:spLocks noChangeArrowheads="1"/>
          </p:cNvSpPr>
          <p:nvPr/>
        </p:nvSpPr>
        <p:spPr bwMode="auto">
          <a:xfrm>
            <a:off x="1403350" y="549275"/>
            <a:ext cx="2809875" cy="79216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17" name="Rectangle 9"/>
          <p:cNvSpPr>
            <a:spLocks noChangeArrowheads="1"/>
          </p:cNvSpPr>
          <p:nvPr/>
        </p:nvSpPr>
        <p:spPr bwMode="auto">
          <a:xfrm>
            <a:off x="5148263" y="2276475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18" name="Rectangle 10"/>
          <p:cNvSpPr>
            <a:spLocks noChangeArrowheads="1"/>
          </p:cNvSpPr>
          <p:nvPr/>
        </p:nvSpPr>
        <p:spPr bwMode="auto">
          <a:xfrm>
            <a:off x="6156325" y="2997200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19" name="AutoShape 11"/>
          <p:cNvSpPr>
            <a:spLocks noChangeArrowheads="1"/>
          </p:cNvSpPr>
          <p:nvPr/>
        </p:nvSpPr>
        <p:spPr bwMode="auto">
          <a:xfrm>
            <a:off x="4284663" y="549275"/>
            <a:ext cx="4175125" cy="792163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0" name="Rectangle 12"/>
          <p:cNvSpPr>
            <a:spLocks noChangeArrowheads="1"/>
          </p:cNvSpPr>
          <p:nvPr/>
        </p:nvSpPr>
        <p:spPr bwMode="auto">
          <a:xfrm>
            <a:off x="5148263" y="1557338"/>
            <a:ext cx="936625" cy="576262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1" name="Rectangle 13"/>
          <p:cNvSpPr>
            <a:spLocks noChangeArrowheads="1"/>
          </p:cNvSpPr>
          <p:nvPr/>
        </p:nvSpPr>
        <p:spPr bwMode="auto">
          <a:xfrm>
            <a:off x="4140200" y="2276475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2" name="Rectangle 14"/>
          <p:cNvSpPr>
            <a:spLocks noChangeArrowheads="1"/>
          </p:cNvSpPr>
          <p:nvPr/>
        </p:nvSpPr>
        <p:spPr bwMode="auto">
          <a:xfrm>
            <a:off x="6156325" y="1557338"/>
            <a:ext cx="936625" cy="576262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3" name="Rectangle 15"/>
          <p:cNvSpPr>
            <a:spLocks noChangeArrowheads="1"/>
          </p:cNvSpPr>
          <p:nvPr/>
        </p:nvSpPr>
        <p:spPr bwMode="auto">
          <a:xfrm>
            <a:off x="4140200" y="2997200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4" name="Rectangle 16"/>
          <p:cNvSpPr>
            <a:spLocks noChangeArrowheads="1"/>
          </p:cNvSpPr>
          <p:nvPr/>
        </p:nvSpPr>
        <p:spPr bwMode="auto">
          <a:xfrm>
            <a:off x="6156325" y="2276475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25" name="Rectangle 17"/>
          <p:cNvSpPr>
            <a:spLocks noChangeArrowheads="1"/>
          </p:cNvSpPr>
          <p:nvPr/>
        </p:nvSpPr>
        <p:spPr bwMode="auto">
          <a:xfrm>
            <a:off x="5148263" y="2997200"/>
            <a:ext cx="936625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66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1999" name="Object 18"/>
          <p:cNvGraphicFramePr>
            <a:graphicFrameLocks noChangeAspect="1"/>
          </p:cNvGraphicFramePr>
          <p:nvPr/>
        </p:nvGraphicFramePr>
        <p:xfrm>
          <a:off x="684213" y="549275"/>
          <a:ext cx="78009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89" name="公式" r:id="rId5" imgW="2832100" imgH="266700" progId="Equation.3">
                  <p:embed/>
                </p:oleObj>
              </mc:Choice>
              <mc:Fallback>
                <p:oleObj name="公式" r:id="rId5" imgW="28321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49275"/>
                        <a:ext cx="780097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8630" name="AutoShape 22"/>
          <p:cNvSpPr>
            <a:spLocks noChangeArrowheads="1"/>
          </p:cNvSpPr>
          <p:nvPr/>
        </p:nvSpPr>
        <p:spPr bwMode="auto">
          <a:xfrm>
            <a:off x="1547813" y="4581525"/>
            <a:ext cx="2663825" cy="792163"/>
          </a:xfrm>
          <a:prstGeom prst="roundRect">
            <a:avLst>
              <a:gd name="adj" fmla="val 12625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8631" name="AutoShape 23"/>
          <p:cNvSpPr>
            <a:spLocks noChangeArrowheads="1"/>
          </p:cNvSpPr>
          <p:nvPr/>
        </p:nvSpPr>
        <p:spPr bwMode="auto">
          <a:xfrm>
            <a:off x="6804025" y="3933825"/>
            <a:ext cx="1728788" cy="2232025"/>
          </a:xfrm>
          <a:prstGeom prst="roundRect">
            <a:avLst>
              <a:gd name="adj" fmla="val 12625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748632" name="Object 24"/>
          <p:cNvGraphicFramePr>
            <a:graphicFrameLocks noChangeAspect="1"/>
          </p:cNvGraphicFramePr>
          <p:nvPr/>
        </p:nvGraphicFramePr>
        <p:xfrm>
          <a:off x="1116013" y="4724400"/>
          <a:ext cx="2611437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90" name="公式" r:id="rId7" imgW="889000" imgH="228600" progId="Equation.3">
                  <p:embed/>
                </p:oleObj>
              </mc:Choice>
              <mc:Fallback>
                <p:oleObj name="公式" r:id="rId7" imgW="889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724400"/>
                        <a:ext cx="2611437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8633" name="Object 25"/>
          <p:cNvGraphicFramePr>
            <a:graphicFrameLocks noChangeAspect="1"/>
          </p:cNvGraphicFramePr>
          <p:nvPr/>
        </p:nvGraphicFramePr>
        <p:xfrm>
          <a:off x="7451725" y="4005263"/>
          <a:ext cx="1081088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91" name="公式" r:id="rId9" imgW="368300" imgH="711200" progId="Equation.3">
                  <p:embed/>
                </p:oleObj>
              </mc:Choice>
              <mc:Fallback>
                <p:oleObj name="公式" r:id="rId9" imgW="368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4005263"/>
                        <a:ext cx="1081088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8634" name="Object 26"/>
          <p:cNvGraphicFramePr>
            <a:graphicFrameLocks noChangeAspect="1"/>
          </p:cNvGraphicFramePr>
          <p:nvPr/>
        </p:nvGraphicFramePr>
        <p:xfrm>
          <a:off x="3779838" y="4005263"/>
          <a:ext cx="3654425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92" name="公式" r:id="rId11" imgW="1244600" imgH="711200" progId="Equation.3">
                  <p:embed/>
                </p:oleObj>
              </mc:Choice>
              <mc:Fallback>
                <p:oleObj name="公式" r:id="rId11" imgW="12446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005263"/>
                        <a:ext cx="3654425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8636" name="Object 28"/>
          <p:cNvGraphicFramePr>
            <a:graphicFrameLocks noChangeAspect="1"/>
          </p:cNvGraphicFramePr>
          <p:nvPr/>
        </p:nvGraphicFramePr>
        <p:xfrm>
          <a:off x="179388" y="5805488"/>
          <a:ext cx="280828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93" name="公式" r:id="rId13" imgW="876300" imgH="228600" progId="Equation.3">
                  <p:embed/>
                </p:oleObj>
              </mc:Choice>
              <mc:Fallback>
                <p:oleObj name="公式" r:id="rId13" imgW="876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805488"/>
                        <a:ext cx="280828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8637" name="Line 29"/>
          <p:cNvSpPr>
            <a:spLocks noChangeShapeType="1"/>
          </p:cNvSpPr>
          <p:nvPr/>
        </p:nvSpPr>
        <p:spPr bwMode="auto">
          <a:xfrm flipV="1">
            <a:off x="2987675" y="5445125"/>
            <a:ext cx="360363" cy="7207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66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7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74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74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74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74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748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748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74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74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748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748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74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74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77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748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748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74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74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748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7748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774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774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748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748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7748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7748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7748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7748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7748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7748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7748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7748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7748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774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748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7748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7748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7748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748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748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48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6" dur="500"/>
                                        <p:tgtEl>
                                          <p:spTgt spid="774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9" dur="500"/>
                                        <p:tgtEl>
                                          <p:spTgt spid="774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748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748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748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748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748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748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748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748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8615" grpId="0" animBg="1"/>
      <p:bldP spid="7748616" grpId="0" animBg="1"/>
      <p:bldP spid="7748617" grpId="0" animBg="1"/>
      <p:bldP spid="7748618" grpId="0" animBg="1"/>
      <p:bldP spid="7748619" grpId="0" animBg="1"/>
      <p:bldP spid="7748620" grpId="0" animBg="1"/>
      <p:bldP spid="7748621" grpId="0" animBg="1"/>
      <p:bldP spid="7748622" grpId="0" animBg="1"/>
      <p:bldP spid="7748623" grpId="0" animBg="1"/>
      <p:bldP spid="7748624" grpId="0" animBg="1"/>
      <p:bldP spid="7748625" grpId="0" animBg="1"/>
      <p:bldP spid="7748630" grpId="0" animBg="1"/>
      <p:bldP spid="7748631" grpId="0" animBg="1"/>
      <p:bldP spid="77486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作变量替换                            后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</a:t>
            </a:r>
          </a:p>
        </p:txBody>
      </p:sp>
      <p:sp>
        <p:nvSpPr>
          <p:cNvPr id="43011" name="AutoShape 3"/>
          <p:cNvSpPr>
            <a:spLocks noChangeArrowheads="1"/>
          </p:cNvSpPr>
          <p:nvPr/>
        </p:nvSpPr>
        <p:spPr bwMode="auto">
          <a:xfrm>
            <a:off x="1547813" y="4581525"/>
            <a:ext cx="2663825" cy="792163"/>
          </a:xfrm>
          <a:prstGeom prst="roundRect">
            <a:avLst>
              <a:gd name="adj" fmla="val 12625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3012" name="AutoShape 4"/>
          <p:cNvSpPr>
            <a:spLocks noChangeArrowheads="1"/>
          </p:cNvSpPr>
          <p:nvPr/>
        </p:nvSpPr>
        <p:spPr bwMode="auto">
          <a:xfrm>
            <a:off x="6804025" y="3933825"/>
            <a:ext cx="1728788" cy="2232025"/>
          </a:xfrm>
          <a:prstGeom prst="roundRect">
            <a:avLst>
              <a:gd name="adj" fmla="val 12625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1116013" y="4724400"/>
          <a:ext cx="2611437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1" name="公式" r:id="rId3" imgW="889000" imgH="228600" progId="Equation.3">
                  <p:embed/>
                </p:oleObj>
              </mc:Choice>
              <mc:Fallback>
                <p:oleObj name="公式" r:id="rId3" imgW="889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724400"/>
                        <a:ext cx="2611437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7451725" y="4005263"/>
          <a:ext cx="1081088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2" name="公式" r:id="rId5" imgW="368300" imgH="711200" progId="Equation.3">
                  <p:embed/>
                </p:oleObj>
              </mc:Choice>
              <mc:Fallback>
                <p:oleObj name="公式" r:id="rId5" imgW="368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4005263"/>
                        <a:ext cx="1081088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3779838" y="4005263"/>
          <a:ext cx="3654425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3" name="公式" r:id="rId7" imgW="1244600" imgH="711200" progId="Equation.3">
                  <p:embed/>
                </p:oleObj>
              </mc:Choice>
              <mc:Fallback>
                <p:oleObj name="公式" r:id="rId7" imgW="12446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005263"/>
                        <a:ext cx="3654425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179388" y="5805488"/>
          <a:ext cx="280828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4" name="公式" r:id="rId9" imgW="876300" imgH="228600" progId="Equation.3">
                  <p:embed/>
                </p:oleObj>
              </mc:Choice>
              <mc:Fallback>
                <p:oleObj name="公式" r:id="rId9" imgW="876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805488"/>
                        <a:ext cx="280828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7" name="Line 9"/>
          <p:cNvSpPr>
            <a:spLocks noChangeShapeType="1"/>
          </p:cNvSpPr>
          <p:nvPr/>
        </p:nvSpPr>
        <p:spPr bwMode="auto">
          <a:xfrm flipV="1">
            <a:off x="2987675" y="5445125"/>
            <a:ext cx="360363" cy="7207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3018" name="Object 10"/>
          <p:cNvGraphicFramePr>
            <a:graphicFrameLocks noChangeAspect="1"/>
          </p:cNvGraphicFramePr>
          <p:nvPr/>
        </p:nvGraphicFramePr>
        <p:xfrm>
          <a:off x="2771775" y="-26988"/>
          <a:ext cx="2808288" cy="1933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5" name="公式" r:id="rId11" imgW="1028254" imgH="710891" progId="Equation.3">
                  <p:embed/>
                </p:oleObj>
              </mc:Choice>
              <mc:Fallback>
                <p:oleObj name="公式" r:id="rId11" imgW="1028254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-26988"/>
                        <a:ext cx="2808288" cy="1933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9" name="Object 13"/>
          <p:cNvGraphicFramePr>
            <a:graphicFrameLocks noChangeAspect="1"/>
          </p:cNvGraphicFramePr>
          <p:nvPr/>
        </p:nvGraphicFramePr>
        <p:xfrm>
          <a:off x="684213" y="4797425"/>
          <a:ext cx="4556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6" name="公式" r:id="rId13" imgW="164957" imgH="203024" progId="Equation.3">
                  <p:embed/>
                </p:oleObj>
              </mc:Choice>
              <mc:Fallback>
                <p:oleObj name="公式" r:id="rId13" imgW="164957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797425"/>
                        <a:ext cx="45561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0670" name="Object 14"/>
          <p:cNvGraphicFramePr>
            <a:graphicFrameLocks noChangeAspect="1"/>
          </p:cNvGraphicFramePr>
          <p:nvPr/>
        </p:nvGraphicFramePr>
        <p:xfrm>
          <a:off x="1835150" y="1773238"/>
          <a:ext cx="5813425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7" name="公式" r:id="rId15" imgW="1968500" imgH="711200" progId="Equation.3">
                  <p:embed/>
                </p:oleObj>
              </mc:Choice>
              <mc:Fallback>
                <p:oleObj name="公式" r:id="rId15" imgW="19685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773238"/>
                        <a:ext cx="5813425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50676" name="Freeform 20"/>
          <p:cNvSpPr>
            <a:spLocks/>
          </p:cNvSpPr>
          <p:nvPr/>
        </p:nvSpPr>
        <p:spPr bwMode="auto">
          <a:xfrm>
            <a:off x="5364163" y="692150"/>
            <a:ext cx="2663825" cy="3241675"/>
          </a:xfrm>
          <a:custGeom>
            <a:avLst/>
            <a:gdLst>
              <a:gd name="T0" fmla="*/ 0 w 1678"/>
              <a:gd name="T1" fmla="*/ 0 h 2042"/>
              <a:gd name="T2" fmla="*/ 2147483647 w 1678"/>
              <a:gd name="T3" fmla="*/ 2147483647 h 2042"/>
              <a:gd name="T4" fmla="*/ 2147483647 w 1678"/>
              <a:gd name="T5" fmla="*/ 2147483647 h 2042"/>
              <a:gd name="T6" fmla="*/ 2147483647 w 1678"/>
              <a:gd name="T7" fmla="*/ 2147483647 h 2042"/>
              <a:gd name="T8" fmla="*/ 2147483647 w 1678"/>
              <a:gd name="T9" fmla="*/ 2147483647 h 20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8"/>
              <a:gd name="T16" fmla="*/ 0 h 2042"/>
              <a:gd name="T17" fmla="*/ 1678 w 1678"/>
              <a:gd name="T18" fmla="*/ 2042 h 20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8" h="2042">
                <a:moveTo>
                  <a:pt x="0" y="0"/>
                </a:moveTo>
                <a:cubicBezTo>
                  <a:pt x="208" y="7"/>
                  <a:pt x="416" y="15"/>
                  <a:pt x="635" y="91"/>
                </a:cubicBezTo>
                <a:cubicBezTo>
                  <a:pt x="854" y="167"/>
                  <a:pt x="1149" y="250"/>
                  <a:pt x="1315" y="454"/>
                </a:cubicBezTo>
                <a:cubicBezTo>
                  <a:pt x="1481" y="658"/>
                  <a:pt x="1588" y="1051"/>
                  <a:pt x="1633" y="1316"/>
                </a:cubicBezTo>
                <a:cubicBezTo>
                  <a:pt x="1678" y="1581"/>
                  <a:pt x="1633" y="1811"/>
                  <a:pt x="1588" y="2042"/>
                </a:cubicBezTo>
              </a:path>
            </a:pathLst>
          </a:custGeom>
          <a:noFill/>
          <a:ln w="666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88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750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50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50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50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067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</a:p>
        </p:txBody>
      </p:sp>
      <p:sp>
        <p:nvSpPr>
          <p:cNvPr id="44035" name="AutoShape 3"/>
          <p:cNvSpPr>
            <a:spLocks noChangeArrowheads="1"/>
          </p:cNvSpPr>
          <p:nvPr/>
        </p:nvSpPr>
        <p:spPr bwMode="auto">
          <a:xfrm>
            <a:off x="1547813" y="4581525"/>
            <a:ext cx="2663825" cy="792163"/>
          </a:xfrm>
          <a:prstGeom prst="roundRect">
            <a:avLst>
              <a:gd name="adj" fmla="val 12625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6804025" y="3933825"/>
            <a:ext cx="1728788" cy="2232025"/>
          </a:xfrm>
          <a:prstGeom prst="roundRect">
            <a:avLst>
              <a:gd name="adj" fmla="val 12625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1116013" y="4724400"/>
          <a:ext cx="2611437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36" name="公式" r:id="rId3" imgW="889000" imgH="228600" progId="Equation.3">
                  <p:embed/>
                </p:oleObj>
              </mc:Choice>
              <mc:Fallback>
                <p:oleObj name="公式" r:id="rId3" imgW="889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724400"/>
                        <a:ext cx="2611437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Object 6"/>
          <p:cNvGraphicFramePr>
            <a:graphicFrameLocks noChangeAspect="1"/>
          </p:cNvGraphicFramePr>
          <p:nvPr/>
        </p:nvGraphicFramePr>
        <p:xfrm>
          <a:off x="7451725" y="4005263"/>
          <a:ext cx="1081088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37" name="公式" r:id="rId5" imgW="368300" imgH="711200" progId="Equation.3">
                  <p:embed/>
                </p:oleObj>
              </mc:Choice>
              <mc:Fallback>
                <p:oleObj name="公式" r:id="rId5" imgW="368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4005263"/>
                        <a:ext cx="1081088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7"/>
          <p:cNvGraphicFramePr>
            <a:graphicFrameLocks noChangeAspect="1"/>
          </p:cNvGraphicFramePr>
          <p:nvPr/>
        </p:nvGraphicFramePr>
        <p:xfrm>
          <a:off x="3779838" y="4005263"/>
          <a:ext cx="3654425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38" name="公式" r:id="rId7" imgW="1244600" imgH="711200" progId="Equation.3">
                  <p:embed/>
                </p:oleObj>
              </mc:Choice>
              <mc:Fallback>
                <p:oleObj name="公式" r:id="rId7" imgW="12446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005263"/>
                        <a:ext cx="3654425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0" name="Object 11"/>
          <p:cNvGraphicFramePr>
            <a:graphicFrameLocks noChangeAspect="1"/>
          </p:cNvGraphicFramePr>
          <p:nvPr/>
        </p:nvGraphicFramePr>
        <p:xfrm>
          <a:off x="684213" y="4797425"/>
          <a:ext cx="4556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39" name="公式" r:id="rId9" imgW="164957" imgH="203024" progId="Equation.3">
                  <p:embed/>
                </p:oleObj>
              </mc:Choice>
              <mc:Fallback>
                <p:oleObj name="公式" r:id="rId9" imgW="164957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797425"/>
                        <a:ext cx="45561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13"/>
          <p:cNvGraphicFramePr>
            <a:graphicFrameLocks noChangeAspect="1"/>
          </p:cNvGraphicFramePr>
          <p:nvPr/>
        </p:nvGraphicFramePr>
        <p:xfrm>
          <a:off x="1403350" y="692150"/>
          <a:ext cx="558482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40" name="公式" r:id="rId11" imgW="2070100" imgH="254000" progId="Equation.3">
                  <p:embed/>
                </p:oleObj>
              </mc:Choice>
              <mc:Fallback>
                <p:oleObj name="公式" r:id="rId11" imgW="2070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692150"/>
                        <a:ext cx="5584825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2" name="Object 14"/>
          <p:cNvGraphicFramePr>
            <a:graphicFrameLocks noChangeAspect="1"/>
          </p:cNvGraphicFramePr>
          <p:nvPr/>
        </p:nvGraphicFramePr>
        <p:xfrm>
          <a:off x="1835150" y="1773238"/>
          <a:ext cx="5813425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41" name="公式" r:id="rId13" imgW="1968500" imgH="711200" progId="Equation.3">
                  <p:embed/>
                </p:oleObj>
              </mc:Choice>
              <mc:Fallback>
                <p:oleObj name="公式" r:id="rId13" imgW="19685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773238"/>
                        <a:ext cx="5813425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86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       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</a:t>
            </a:r>
            <a:r>
              <a:rPr lang="zh-CN" altLang="en-US" b="1" smtClean="0">
                <a:ea typeface="华文楷体" pitchFamily="2" charset="-122"/>
              </a:rPr>
              <a:t>做正交替换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相当于取新的直角坐标系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Y </a:t>
            </a: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/>
            <a:endParaRPr lang="en-US" altLang="zh-CN" smtClean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2051050" y="6165850"/>
            <a:ext cx="45354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6588125" y="6021388"/>
          <a:ext cx="36671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98" name="公式" r:id="rId3" imgW="190417" imgH="241195" progId="Equation.3">
                  <p:embed/>
                </p:oleObj>
              </mc:Choice>
              <mc:Fallback>
                <p:oleObj name="公式" r:id="rId3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6021388"/>
                        <a:ext cx="36671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Line 6"/>
          <p:cNvSpPr>
            <a:spLocks noChangeShapeType="1"/>
          </p:cNvSpPr>
          <p:nvPr/>
        </p:nvSpPr>
        <p:spPr bwMode="auto">
          <a:xfrm flipV="1">
            <a:off x="3635375" y="4941888"/>
            <a:ext cx="2016125" cy="172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 flipV="1">
            <a:off x="4211638" y="4292600"/>
            <a:ext cx="0" cy="2305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5064" name="Object 8"/>
          <p:cNvGraphicFramePr>
            <a:graphicFrameLocks noChangeAspect="1"/>
          </p:cNvGraphicFramePr>
          <p:nvPr/>
        </p:nvGraphicFramePr>
        <p:xfrm>
          <a:off x="5651500" y="4724400"/>
          <a:ext cx="4206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99" name="公式" r:id="rId5" imgW="203112" imgH="241195" progId="Equation.3">
                  <p:embed/>
                </p:oleObj>
              </mc:Choice>
              <mc:Fallback>
                <p:oleObj name="公式" r:id="rId5" imgW="20311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724400"/>
                        <a:ext cx="4206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9"/>
          <p:cNvGraphicFramePr>
            <a:graphicFrameLocks noChangeAspect="1"/>
          </p:cNvGraphicFramePr>
          <p:nvPr/>
        </p:nvGraphicFramePr>
        <p:xfrm>
          <a:off x="3721100" y="4076700"/>
          <a:ext cx="4016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00" name="公式" r:id="rId7" imgW="203024" imgH="253780" progId="Equation.3">
                  <p:embed/>
                </p:oleObj>
              </mc:Choice>
              <mc:Fallback>
                <p:oleObj name="公式" r:id="rId7" imgW="203024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4076700"/>
                        <a:ext cx="4016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52714" name="Line 10"/>
          <p:cNvSpPr>
            <a:spLocks noChangeShapeType="1"/>
          </p:cNvSpPr>
          <p:nvPr/>
        </p:nvSpPr>
        <p:spPr bwMode="auto">
          <a:xfrm flipV="1">
            <a:off x="4211638" y="5516563"/>
            <a:ext cx="1800225" cy="6477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752715" name="Object 11"/>
          <p:cNvGraphicFramePr>
            <a:graphicFrameLocks noChangeAspect="1"/>
          </p:cNvGraphicFramePr>
          <p:nvPr/>
        </p:nvGraphicFramePr>
        <p:xfrm>
          <a:off x="6156325" y="5300663"/>
          <a:ext cx="3810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01" name="公式" r:id="rId9" imgW="203024" imgH="253780" progId="Equation.3">
                  <p:embed/>
                </p:oleObj>
              </mc:Choice>
              <mc:Fallback>
                <p:oleObj name="公式" r:id="rId9" imgW="203024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300663"/>
                        <a:ext cx="38100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52716" name="Line 12"/>
          <p:cNvSpPr>
            <a:spLocks noChangeShapeType="1"/>
          </p:cNvSpPr>
          <p:nvPr/>
        </p:nvSpPr>
        <p:spPr bwMode="auto">
          <a:xfrm flipV="1">
            <a:off x="4211638" y="4724400"/>
            <a:ext cx="360362" cy="143986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752717" name="Object 13"/>
          <p:cNvGraphicFramePr>
            <a:graphicFrameLocks noChangeAspect="1"/>
          </p:cNvGraphicFramePr>
          <p:nvPr/>
        </p:nvGraphicFramePr>
        <p:xfrm>
          <a:off x="4643438" y="4437063"/>
          <a:ext cx="406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02" name="公式" r:id="rId11" imgW="215713" imgH="253780" progId="Equation.3">
                  <p:embed/>
                </p:oleObj>
              </mc:Choice>
              <mc:Fallback>
                <p:oleObj name="公式" r:id="rId11" imgW="215713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437063"/>
                        <a:ext cx="406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52718" name="Line 14"/>
          <p:cNvSpPr>
            <a:spLocks noChangeShapeType="1"/>
          </p:cNvSpPr>
          <p:nvPr/>
        </p:nvSpPr>
        <p:spPr bwMode="auto">
          <a:xfrm flipH="1" flipV="1">
            <a:off x="3132138" y="5084763"/>
            <a:ext cx="1079500" cy="1081087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752719" name="Object 15"/>
          <p:cNvGraphicFramePr>
            <a:graphicFrameLocks noChangeAspect="1"/>
          </p:cNvGraphicFramePr>
          <p:nvPr/>
        </p:nvGraphicFramePr>
        <p:xfrm>
          <a:off x="2760663" y="4652963"/>
          <a:ext cx="4206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03" name="公式" r:id="rId13" imgW="215713" imgH="253780" progId="Equation.3">
                  <p:embed/>
                </p:oleObj>
              </mc:Choice>
              <mc:Fallback>
                <p:oleObj name="公式" r:id="rId13" imgW="215713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4652963"/>
                        <a:ext cx="4206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2" name="Object 16"/>
          <p:cNvGraphicFramePr>
            <a:graphicFrameLocks noChangeAspect="1"/>
          </p:cNvGraphicFramePr>
          <p:nvPr/>
        </p:nvGraphicFramePr>
        <p:xfrm>
          <a:off x="3708400" y="6165850"/>
          <a:ext cx="447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04" name="公式" r:id="rId15" imgW="139639" imgH="152334" progId="Equation.3">
                  <p:embed/>
                </p:oleObj>
              </mc:Choice>
              <mc:Fallback>
                <p:oleObj name="公式" r:id="rId15" imgW="139639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6165850"/>
                        <a:ext cx="4476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52721" name="Rectangle 17"/>
          <p:cNvSpPr>
            <a:spLocks noChangeArrowheads="1"/>
          </p:cNvSpPr>
          <p:nvPr/>
        </p:nvSpPr>
        <p:spPr bwMode="auto">
          <a:xfrm>
            <a:off x="4284663" y="1196975"/>
            <a:ext cx="935037" cy="295275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52722" name="Rectangle 18"/>
          <p:cNvSpPr>
            <a:spLocks noChangeArrowheads="1"/>
          </p:cNvSpPr>
          <p:nvPr/>
        </p:nvSpPr>
        <p:spPr bwMode="auto">
          <a:xfrm>
            <a:off x="5364163" y="1196975"/>
            <a:ext cx="1223962" cy="295275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52723" name="Rectangle 19"/>
          <p:cNvSpPr>
            <a:spLocks noChangeArrowheads="1"/>
          </p:cNvSpPr>
          <p:nvPr/>
        </p:nvSpPr>
        <p:spPr bwMode="auto">
          <a:xfrm>
            <a:off x="6659563" y="1196975"/>
            <a:ext cx="647700" cy="2952750"/>
          </a:xfrm>
          <a:prstGeom prst="rect">
            <a:avLst/>
          </a:prstGeom>
          <a:solidFill>
            <a:srgbClr val="0000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5076" name="Object 20"/>
          <p:cNvGraphicFramePr>
            <a:graphicFrameLocks noChangeAspect="1"/>
          </p:cNvGraphicFramePr>
          <p:nvPr/>
        </p:nvGraphicFramePr>
        <p:xfrm>
          <a:off x="1555750" y="1125538"/>
          <a:ext cx="67437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05" name="公式" r:id="rId17" imgW="2654300" imgH="1219200" progId="Equation.3">
                  <p:embed/>
                </p:oleObj>
              </mc:Choice>
              <mc:Fallback>
                <p:oleObj name="公式" r:id="rId17" imgW="2654300" imgH="1219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0" y="1125538"/>
                        <a:ext cx="6743700" cy="311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99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75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775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52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52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75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775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52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52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775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775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52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752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2714" grpId="0" animBg="1"/>
      <p:bldP spid="7752716" grpId="0" animBg="1"/>
      <p:bldP spid="7752718" grpId="0" animBg="1"/>
      <p:bldP spid="7752721" grpId="0" animBg="1"/>
      <p:bldP spid="7752722" grpId="0" animBg="1"/>
      <p:bldP spid="77527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 descr="花束"/>
          <p:cNvSpPr>
            <a:spLocks noChangeArrowheads="1"/>
          </p:cNvSpPr>
          <p:nvPr/>
        </p:nvSpPr>
        <p:spPr bwMode="auto">
          <a:xfrm>
            <a:off x="468313" y="333375"/>
            <a:ext cx="44640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由于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P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是正交矩阵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,  </a:t>
            </a:r>
            <a:endParaRPr kumimoji="0" lang="en-US" altLang="zh-CN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5651500" y="333375"/>
          <a:ext cx="2738438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46" name="公式" r:id="rId3" imgW="977900" imgH="711200" progId="Equation.3">
                  <p:embed/>
                </p:oleObj>
              </mc:Choice>
              <mc:Fallback>
                <p:oleObj name="公式" r:id="rId3" imgW="977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33375"/>
                        <a:ext cx="2738438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468313" y="1557338"/>
          <a:ext cx="44227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47" name="公式" r:id="rId5" imgW="1638300" imgH="228600" progId="Equation.3">
                  <p:embed/>
                </p:oleObj>
              </mc:Choice>
              <mc:Fallback>
                <p:oleObj name="公式" r:id="rId5" imgW="163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557338"/>
                        <a:ext cx="442277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3733" name="Object 5"/>
          <p:cNvGraphicFramePr>
            <a:graphicFrameLocks noChangeAspect="1"/>
          </p:cNvGraphicFramePr>
          <p:nvPr/>
        </p:nvGraphicFramePr>
        <p:xfrm>
          <a:off x="1258888" y="3068638"/>
          <a:ext cx="6718300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48" name="公式" r:id="rId7" imgW="2489200" imgH="711200" progId="Equation.3">
                  <p:embed/>
                </p:oleObj>
              </mc:Choice>
              <mc:Fallback>
                <p:oleObj name="公式" r:id="rId7" imgW="2489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068638"/>
                        <a:ext cx="6718300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3734" name="Object 6"/>
          <p:cNvGraphicFramePr>
            <a:graphicFrameLocks noChangeAspect="1"/>
          </p:cNvGraphicFramePr>
          <p:nvPr/>
        </p:nvGraphicFramePr>
        <p:xfrm>
          <a:off x="2268538" y="5373688"/>
          <a:ext cx="44894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49" name="公式" r:id="rId9" imgW="1663700" imgH="254000" progId="Equation.3">
                  <p:embed/>
                </p:oleObj>
              </mc:Choice>
              <mc:Fallback>
                <p:oleObj name="公式" r:id="rId9" imgW="1663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373688"/>
                        <a:ext cx="4489450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Rectangle 7" descr="花束"/>
          <p:cNvSpPr>
            <a:spLocks noChangeArrowheads="1"/>
          </p:cNvSpPr>
          <p:nvPr/>
        </p:nvSpPr>
        <p:spPr bwMode="auto">
          <a:xfrm>
            <a:off x="323850" y="2565400"/>
            <a:ext cx="180022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我们有</a:t>
            </a:r>
          </a:p>
        </p:txBody>
      </p:sp>
    </p:spTree>
    <p:extLst>
      <p:ext uri="{BB962C8B-B14F-4D97-AF65-F5344CB8AC3E}">
        <p14:creationId xmlns:p14="http://schemas.microsoft.com/office/powerpoint/2010/main" val="71258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53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5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5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753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5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75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41442" name="Object 2"/>
          <p:cNvGraphicFramePr>
            <a:graphicFrameLocks noChangeAspect="1"/>
          </p:cNvGraphicFramePr>
          <p:nvPr/>
        </p:nvGraphicFramePr>
        <p:xfrm>
          <a:off x="2195513" y="2349500"/>
          <a:ext cx="37449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08" name="公式" r:id="rId3" imgW="1485255" imgH="253890" progId="Equation.3">
                  <p:embed/>
                </p:oleObj>
              </mc:Choice>
              <mc:Fallback>
                <p:oleObj name="公式" r:id="rId3" imgW="1485255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349500"/>
                        <a:ext cx="3744912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1443" name="Object 3"/>
          <p:cNvGraphicFramePr>
            <a:graphicFrameLocks noChangeAspect="1"/>
          </p:cNvGraphicFramePr>
          <p:nvPr/>
        </p:nvGraphicFramePr>
        <p:xfrm>
          <a:off x="2314575" y="3314700"/>
          <a:ext cx="5953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09" name="公式" r:id="rId5" imgW="241091" imgH="177646" progId="Equation.3">
                  <p:embed/>
                </p:oleObj>
              </mc:Choice>
              <mc:Fallback>
                <p:oleObj name="公式" r:id="rId5" imgW="241091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5" y="3314700"/>
                        <a:ext cx="5953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1444" name="Object 4"/>
          <p:cNvGraphicFramePr>
            <a:graphicFrameLocks noChangeAspect="1"/>
          </p:cNvGraphicFramePr>
          <p:nvPr/>
        </p:nvGraphicFramePr>
        <p:xfrm>
          <a:off x="2051050" y="4321175"/>
          <a:ext cx="47529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10" name="公式" r:id="rId7" imgW="1752600" imgH="228600" progId="Equation.3">
                  <p:embed/>
                </p:oleObj>
              </mc:Choice>
              <mc:Fallback>
                <p:oleObj name="公式" r:id="rId7" imgW="1752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321175"/>
                        <a:ext cx="47529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974725" y="476250"/>
          <a:ext cx="70326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11" name="公式" r:id="rId9" imgW="2794000" imgH="266700" progId="Equation.3">
                  <p:embed/>
                </p:oleObj>
              </mc:Choice>
              <mc:Fallback>
                <p:oleObj name="公式" r:id="rId9" imgW="27940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476250"/>
                        <a:ext cx="703262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1446" name="Object 6"/>
          <p:cNvGraphicFramePr>
            <a:graphicFrameLocks noChangeAspect="1"/>
          </p:cNvGraphicFramePr>
          <p:nvPr/>
        </p:nvGraphicFramePr>
        <p:xfrm>
          <a:off x="2268538" y="1412875"/>
          <a:ext cx="2973387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12" name="公式" r:id="rId11" imgW="1155700" imgH="254000" progId="Equation.3">
                  <p:embed/>
                </p:oleObj>
              </mc:Choice>
              <mc:Fallback>
                <p:oleObj name="公式" r:id="rId11" imgW="1155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412875"/>
                        <a:ext cx="2973387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1447" name="Object 7"/>
          <p:cNvGraphicFramePr>
            <a:graphicFrameLocks noChangeAspect="1"/>
          </p:cNvGraphicFramePr>
          <p:nvPr/>
        </p:nvGraphicFramePr>
        <p:xfrm>
          <a:off x="1403350" y="5373688"/>
          <a:ext cx="5905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13" name="公式" r:id="rId13" imgW="2273300" imgH="254000" progId="Equation.3">
                  <p:embed/>
                </p:oleObj>
              </mc:Choice>
              <mc:Fallback>
                <p:oleObj name="公式" r:id="rId13" imgW="2273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373688"/>
                        <a:ext cx="590550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98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41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4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4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741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4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741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4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74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74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4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4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74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74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74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4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323850" y="476250"/>
          <a:ext cx="482441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3" name="公式" r:id="rId3" imgW="1943100" imgH="228600" progId="Equation.3">
                  <p:embed/>
                </p:oleObj>
              </mc:Choice>
              <mc:Fallback>
                <p:oleObj name="公式" r:id="rId3" imgW="194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76250"/>
                        <a:ext cx="4824413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2468" name="Rectangle 4"/>
          <p:cNvSpPr>
            <a:spLocks noChangeArrowheads="1"/>
          </p:cNvSpPr>
          <p:nvPr/>
        </p:nvSpPr>
        <p:spPr bwMode="auto">
          <a:xfrm>
            <a:off x="2124075" y="1268413"/>
            <a:ext cx="863600" cy="3240087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42469" name="Rectangle 5"/>
          <p:cNvSpPr>
            <a:spLocks noChangeArrowheads="1"/>
          </p:cNvSpPr>
          <p:nvPr/>
        </p:nvSpPr>
        <p:spPr bwMode="auto">
          <a:xfrm>
            <a:off x="3132138" y="1268413"/>
            <a:ext cx="1079500" cy="3240087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742470" name="Object 6"/>
          <p:cNvGraphicFramePr>
            <a:graphicFrameLocks noChangeAspect="1"/>
          </p:cNvGraphicFramePr>
          <p:nvPr/>
        </p:nvGraphicFramePr>
        <p:xfrm>
          <a:off x="684213" y="5805488"/>
          <a:ext cx="42481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4" name="公式" r:id="rId5" imgW="1586811" imgH="203112" progId="Equation.3">
                  <p:embed/>
                </p:oleObj>
              </mc:Choice>
              <mc:Fallback>
                <p:oleObj name="公式" r:id="rId5" imgW="158681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805488"/>
                        <a:ext cx="42481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2471" name="Object 7"/>
          <p:cNvGraphicFramePr>
            <a:graphicFrameLocks noChangeAspect="1"/>
          </p:cNvGraphicFramePr>
          <p:nvPr/>
        </p:nvGraphicFramePr>
        <p:xfrm>
          <a:off x="827088" y="1341438"/>
          <a:ext cx="7031037" cy="307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5" name="公式" r:id="rId7" imgW="2743200" imgH="1193800" progId="Equation.3">
                  <p:embed/>
                </p:oleObj>
              </mc:Choice>
              <mc:Fallback>
                <p:oleObj name="公式" r:id="rId7" imgW="27432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41438"/>
                        <a:ext cx="7031037" cy="307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8"/>
          <p:cNvGraphicFramePr>
            <a:graphicFrameLocks noChangeAspect="1"/>
          </p:cNvGraphicFramePr>
          <p:nvPr/>
        </p:nvGraphicFramePr>
        <p:xfrm>
          <a:off x="6156325" y="188913"/>
          <a:ext cx="2738438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6" name="公式" r:id="rId9" imgW="977900" imgH="711200" progId="Equation.3">
                  <p:embed/>
                </p:oleObj>
              </mc:Choice>
              <mc:Fallback>
                <p:oleObj name="公式" r:id="rId9" imgW="977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188913"/>
                        <a:ext cx="2738438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2473" name="Object 9"/>
          <p:cNvGraphicFramePr>
            <a:graphicFrameLocks noChangeAspect="1"/>
          </p:cNvGraphicFramePr>
          <p:nvPr/>
        </p:nvGraphicFramePr>
        <p:xfrm>
          <a:off x="1187450" y="5084763"/>
          <a:ext cx="61912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7" name="公式" r:id="rId11" imgW="2273300" imgH="203200" progId="Equation.3">
                  <p:embed/>
                </p:oleObj>
              </mc:Choice>
              <mc:Fallback>
                <p:oleObj name="公式" r:id="rId11" imgW="2273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084763"/>
                        <a:ext cx="61912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534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42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42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74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74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4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42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742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742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42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4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4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2468" grpId="0" animBg="1"/>
      <p:bldP spid="77424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例：在欧氏空间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中给定一组点</a:t>
            </a: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        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,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, … ,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.</a:t>
            </a: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求一条过原点直线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使得在所有过原点的</a:t>
            </a: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直线中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,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点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,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, … ,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到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距离的平方</a:t>
            </a: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和最小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（直线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称为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,…,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的主方向 ）</a:t>
            </a: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56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539750" y="549275"/>
          <a:ext cx="5597525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6" name="公式" r:id="rId3" imgW="2273300" imgH="254000" progId="Equation.3">
                  <p:embed/>
                </p:oleObj>
              </mc:Choice>
              <mc:Fallback>
                <p:oleObj name="公式" r:id="rId3" imgW="2273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49275"/>
                        <a:ext cx="5597525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3491" name="Object 3"/>
          <p:cNvGraphicFramePr>
            <a:graphicFrameLocks noChangeAspect="1"/>
          </p:cNvGraphicFramePr>
          <p:nvPr/>
        </p:nvGraphicFramePr>
        <p:xfrm>
          <a:off x="2268538" y="4437063"/>
          <a:ext cx="935037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7" name="公式" r:id="rId5" imgW="342751" imgH="203112" progId="Equation.3">
                  <p:embed/>
                </p:oleObj>
              </mc:Choice>
              <mc:Fallback>
                <p:oleObj name="公式" r:id="rId5" imgW="34275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437063"/>
                        <a:ext cx="935037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3492" name="Object 4"/>
          <p:cNvGraphicFramePr>
            <a:graphicFrameLocks noChangeAspect="1"/>
          </p:cNvGraphicFramePr>
          <p:nvPr/>
        </p:nvGraphicFramePr>
        <p:xfrm>
          <a:off x="611188" y="5318125"/>
          <a:ext cx="59055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8" name="公式" r:id="rId7" imgW="2057400" imgH="215900" progId="Equation.3">
                  <p:embed/>
                </p:oleObj>
              </mc:Choice>
              <mc:Fallback>
                <p:oleObj name="公式" r:id="rId7" imgW="2057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318125"/>
                        <a:ext cx="59055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3493" name="Object 5"/>
          <p:cNvGraphicFramePr>
            <a:graphicFrameLocks noChangeAspect="1"/>
          </p:cNvGraphicFramePr>
          <p:nvPr/>
        </p:nvGraphicFramePr>
        <p:xfrm>
          <a:off x="2268538" y="3500438"/>
          <a:ext cx="54721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9" name="公式" r:id="rId9" imgW="1993900" imgH="254000" progId="Equation.3">
                  <p:embed/>
                </p:oleObj>
              </mc:Choice>
              <mc:Fallback>
                <p:oleObj name="公式" r:id="rId9" imgW="1993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500438"/>
                        <a:ext cx="5472112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1331913" y="1628775"/>
          <a:ext cx="6361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0" name="公式" r:id="rId11" imgW="2527300" imgH="266700" progId="Equation.3">
                  <p:embed/>
                </p:oleObj>
              </mc:Choice>
              <mc:Fallback>
                <p:oleObj name="公式" r:id="rId11" imgW="25273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628775"/>
                        <a:ext cx="6361112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3495" name="Object 7"/>
          <p:cNvGraphicFramePr>
            <a:graphicFrameLocks noChangeAspect="1"/>
          </p:cNvGraphicFramePr>
          <p:nvPr/>
        </p:nvGraphicFramePr>
        <p:xfrm>
          <a:off x="2268538" y="2565400"/>
          <a:ext cx="2973387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1" name="公式" r:id="rId13" imgW="1155700" imgH="254000" progId="Equation.3">
                  <p:embed/>
                </p:oleObj>
              </mc:Choice>
              <mc:Fallback>
                <p:oleObj name="公式" r:id="rId13" imgW="1155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565400"/>
                        <a:ext cx="2973387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434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43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43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774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774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743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743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74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44514" name="Object 2"/>
          <p:cNvGraphicFramePr>
            <a:graphicFrameLocks noChangeAspect="1"/>
          </p:cNvGraphicFramePr>
          <p:nvPr/>
        </p:nvGraphicFramePr>
        <p:xfrm>
          <a:off x="1260475" y="4724400"/>
          <a:ext cx="69151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42" name="公式" r:id="rId3" imgW="2387600" imgH="203200" progId="Equation.3">
                  <p:embed/>
                </p:oleObj>
              </mc:Choice>
              <mc:Fallback>
                <p:oleObj name="公式" r:id="rId3" imgW="2387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4724400"/>
                        <a:ext cx="691515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4515" name="Object 3"/>
          <p:cNvGraphicFramePr>
            <a:graphicFrameLocks noChangeAspect="1"/>
          </p:cNvGraphicFramePr>
          <p:nvPr/>
        </p:nvGraphicFramePr>
        <p:xfrm>
          <a:off x="827088" y="5661025"/>
          <a:ext cx="477202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43" name="公式" r:id="rId5" imgW="1651000" imgH="203200" progId="Equation.3">
                  <p:embed/>
                </p:oleObj>
              </mc:Choice>
              <mc:Fallback>
                <p:oleObj name="公式" r:id="rId5" imgW="1651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661025"/>
                        <a:ext cx="477202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4516" name="Rectangle 4"/>
          <p:cNvSpPr>
            <a:spLocks noChangeArrowheads="1"/>
          </p:cNvSpPr>
          <p:nvPr/>
        </p:nvSpPr>
        <p:spPr bwMode="auto">
          <a:xfrm>
            <a:off x="4932363" y="1557338"/>
            <a:ext cx="574675" cy="2663825"/>
          </a:xfrm>
          <a:prstGeom prst="rect">
            <a:avLst/>
          </a:pr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744517" name="Object 5"/>
          <p:cNvGraphicFramePr>
            <a:graphicFrameLocks noChangeAspect="1"/>
          </p:cNvGraphicFramePr>
          <p:nvPr/>
        </p:nvGraphicFramePr>
        <p:xfrm>
          <a:off x="1692275" y="1412875"/>
          <a:ext cx="5756275" cy="294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44" name="公式" r:id="rId7" imgW="2349500" imgH="1193800" progId="Equation.3">
                  <p:embed/>
                </p:oleObj>
              </mc:Choice>
              <mc:Fallback>
                <p:oleObj name="公式" r:id="rId7" imgW="23495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412875"/>
                        <a:ext cx="5756275" cy="294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6"/>
          <p:cNvGraphicFramePr>
            <a:graphicFrameLocks noChangeAspect="1"/>
          </p:cNvGraphicFramePr>
          <p:nvPr/>
        </p:nvGraphicFramePr>
        <p:xfrm>
          <a:off x="539750" y="476250"/>
          <a:ext cx="59055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45" name="公式" r:id="rId9" imgW="2057400" imgH="215900" progId="Equation.3">
                  <p:embed/>
                </p:oleObj>
              </mc:Choice>
              <mc:Fallback>
                <p:oleObj name="公式" r:id="rId9" imgW="2057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76250"/>
                        <a:ext cx="59055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544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44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44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74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74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744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44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4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44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744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44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45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45538" name="Object 2"/>
          <p:cNvGraphicFramePr>
            <a:graphicFrameLocks noChangeAspect="1"/>
          </p:cNvGraphicFramePr>
          <p:nvPr/>
        </p:nvGraphicFramePr>
        <p:xfrm>
          <a:off x="3492500" y="4724400"/>
          <a:ext cx="50323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0" name="公式" r:id="rId3" imgW="215713" imgH="253780" progId="Equation.3">
                  <p:embed/>
                </p:oleObj>
              </mc:Choice>
              <mc:Fallback>
                <p:oleObj name="公式" r:id="rId3" imgW="215713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724400"/>
                        <a:ext cx="503238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5539" name="Object 3"/>
          <p:cNvGraphicFramePr>
            <a:graphicFrameLocks noChangeAspect="1"/>
          </p:cNvGraphicFramePr>
          <p:nvPr/>
        </p:nvGraphicFramePr>
        <p:xfrm>
          <a:off x="5292725" y="5229225"/>
          <a:ext cx="4730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1" name="公式" r:id="rId5" imgW="203024" imgH="253780" progId="Equation.3">
                  <p:embed/>
                </p:oleObj>
              </mc:Choice>
              <mc:Fallback>
                <p:oleObj name="公式" r:id="rId5" imgW="203024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229225"/>
                        <a:ext cx="47307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5540" name="Object 4"/>
          <p:cNvGraphicFramePr>
            <a:graphicFrameLocks noChangeAspect="1"/>
          </p:cNvGraphicFramePr>
          <p:nvPr/>
        </p:nvGraphicFramePr>
        <p:xfrm>
          <a:off x="5148263" y="3573463"/>
          <a:ext cx="5016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2" name="公式" r:id="rId7" imgW="215713" imgH="253780" progId="Equation.3">
                  <p:embed/>
                </p:oleObj>
              </mc:Choice>
              <mc:Fallback>
                <p:oleObj name="公式" r:id="rId7" imgW="215713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573463"/>
                        <a:ext cx="501650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Oval 5"/>
          <p:cNvSpPr>
            <a:spLocks noChangeArrowheads="1"/>
          </p:cNvSpPr>
          <p:nvPr/>
        </p:nvSpPr>
        <p:spPr bwMode="auto">
          <a:xfrm>
            <a:off x="2843213" y="2924175"/>
            <a:ext cx="2857500" cy="2714625"/>
          </a:xfrm>
          <a:prstGeom prst="ellips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8243888" y="4437063"/>
          <a:ext cx="3429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3" name="公式" r:id="rId9" imgW="139639" imgH="152334" progId="Equation.3">
                  <p:embed/>
                </p:oleObj>
              </mc:Choice>
              <mc:Fallback>
                <p:oleObj name="公式" r:id="rId9" imgW="139639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888" y="4437063"/>
                        <a:ext cx="3429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Object 7"/>
          <p:cNvGraphicFramePr>
            <a:graphicFrameLocks noChangeAspect="1"/>
          </p:cNvGraphicFramePr>
          <p:nvPr/>
        </p:nvGraphicFramePr>
        <p:xfrm>
          <a:off x="6659563" y="2349500"/>
          <a:ext cx="37306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4" name="公式" r:id="rId11" imgW="152334" imgH="190417" progId="Equation.3">
                  <p:embed/>
                </p:oleObj>
              </mc:Choice>
              <mc:Fallback>
                <p:oleObj name="公式" r:id="rId11" imgW="152334" imgH="1904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2349500"/>
                        <a:ext cx="373062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8"/>
          <p:cNvGraphicFramePr>
            <a:graphicFrameLocks noChangeAspect="1"/>
          </p:cNvGraphicFramePr>
          <p:nvPr/>
        </p:nvGraphicFramePr>
        <p:xfrm>
          <a:off x="4356100" y="1628775"/>
          <a:ext cx="3429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5" name="公式" r:id="rId13" imgW="139700" imgH="139700" progId="Equation.3">
                  <p:embed/>
                </p:oleObj>
              </mc:Choice>
              <mc:Fallback>
                <p:oleObj name="公式" r:id="rId13" imgW="1397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628775"/>
                        <a:ext cx="3429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5545" name="Oval 9"/>
          <p:cNvSpPr>
            <a:spLocks noChangeArrowheads="1"/>
          </p:cNvSpPr>
          <p:nvPr/>
        </p:nvSpPr>
        <p:spPr bwMode="auto">
          <a:xfrm rot="2402449">
            <a:off x="2843213" y="3573463"/>
            <a:ext cx="2808287" cy="1441450"/>
          </a:xfrm>
          <a:prstGeom prst="ellipse">
            <a:avLst/>
          </a:prstGeom>
          <a:solidFill>
            <a:srgbClr val="FFCC99"/>
          </a:solidFill>
          <a:ln w="508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 flipV="1">
            <a:off x="1042988" y="4292600"/>
            <a:ext cx="7345362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 flipV="1">
            <a:off x="2268538" y="2276475"/>
            <a:ext cx="4391025" cy="3671888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 flipH="1">
            <a:off x="4284663" y="1557338"/>
            <a:ext cx="0" cy="4824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45549" name="Line 13"/>
          <p:cNvSpPr>
            <a:spLocks noChangeShapeType="1"/>
          </p:cNvSpPr>
          <p:nvPr/>
        </p:nvSpPr>
        <p:spPr bwMode="auto">
          <a:xfrm>
            <a:off x="4284663" y="4292600"/>
            <a:ext cx="1079500" cy="9366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45550" name="Line 14"/>
          <p:cNvSpPr>
            <a:spLocks noChangeShapeType="1"/>
          </p:cNvSpPr>
          <p:nvPr/>
        </p:nvSpPr>
        <p:spPr bwMode="auto">
          <a:xfrm flipH="1">
            <a:off x="3779838" y="4292600"/>
            <a:ext cx="504825" cy="5762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45551" name="Line 15"/>
          <p:cNvSpPr>
            <a:spLocks noChangeShapeType="1"/>
          </p:cNvSpPr>
          <p:nvPr/>
        </p:nvSpPr>
        <p:spPr bwMode="auto">
          <a:xfrm flipV="1">
            <a:off x="4284663" y="3573463"/>
            <a:ext cx="935037" cy="72072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745552" name="Object 16"/>
          <p:cNvGraphicFramePr>
            <a:graphicFrameLocks noChangeAspect="1"/>
          </p:cNvGraphicFramePr>
          <p:nvPr/>
        </p:nvGraphicFramePr>
        <p:xfrm>
          <a:off x="1187450" y="3068638"/>
          <a:ext cx="18732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6" name="公式" r:id="rId15" imgW="647419" imgH="203112" progId="Equation.3">
                  <p:embed/>
                </p:oleObj>
              </mc:Choice>
              <mc:Fallback>
                <p:oleObj name="公式" r:id="rId15" imgW="64741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068638"/>
                        <a:ext cx="187325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5553" name="Object 17"/>
          <p:cNvGraphicFramePr>
            <a:graphicFrameLocks noChangeAspect="1"/>
          </p:cNvGraphicFramePr>
          <p:nvPr/>
        </p:nvGraphicFramePr>
        <p:xfrm>
          <a:off x="5508625" y="3213100"/>
          <a:ext cx="19812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7" name="公式" r:id="rId17" imgW="748975" imgH="203112" progId="Equation.3">
                  <p:embed/>
                </p:oleObj>
              </mc:Choice>
              <mc:Fallback>
                <p:oleObj name="公式" r:id="rId17" imgW="74897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213100"/>
                        <a:ext cx="19812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5554" name="Object 18"/>
          <p:cNvGraphicFramePr>
            <a:graphicFrameLocks noChangeAspect="1"/>
          </p:cNvGraphicFramePr>
          <p:nvPr/>
        </p:nvGraphicFramePr>
        <p:xfrm>
          <a:off x="466725" y="620713"/>
          <a:ext cx="3230563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8" name="公式" r:id="rId19" imgW="1117115" imgH="203112" progId="Equation.3">
                  <p:embed/>
                </p:oleObj>
              </mc:Choice>
              <mc:Fallback>
                <p:oleObj name="公式" r:id="rId19" imgW="111711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620713"/>
                        <a:ext cx="3230563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5555" name="Freeform 19"/>
          <p:cNvSpPr>
            <a:spLocks/>
          </p:cNvSpPr>
          <p:nvPr/>
        </p:nvSpPr>
        <p:spPr bwMode="auto">
          <a:xfrm>
            <a:off x="1979613" y="1196975"/>
            <a:ext cx="1800225" cy="2016125"/>
          </a:xfrm>
          <a:custGeom>
            <a:avLst/>
            <a:gdLst>
              <a:gd name="T0" fmla="*/ 0 w 1134"/>
              <a:gd name="T1" fmla="*/ 0 h 1270"/>
              <a:gd name="T2" fmla="*/ 2147483647 w 1134"/>
              <a:gd name="T3" fmla="*/ 2147483647 h 1270"/>
              <a:gd name="T4" fmla="*/ 2147483647 w 1134"/>
              <a:gd name="T5" fmla="*/ 2147483647 h 1270"/>
              <a:gd name="T6" fmla="*/ 2147483647 w 1134"/>
              <a:gd name="T7" fmla="*/ 2147483647 h 1270"/>
              <a:gd name="T8" fmla="*/ 0 60000 65536"/>
              <a:gd name="T9" fmla="*/ 0 60000 65536"/>
              <a:gd name="T10" fmla="*/ 0 60000 65536"/>
              <a:gd name="T11" fmla="*/ 0 60000 65536"/>
              <a:gd name="T12" fmla="*/ 0 w 1134"/>
              <a:gd name="T13" fmla="*/ 0 h 1270"/>
              <a:gd name="T14" fmla="*/ 1134 w 1134"/>
              <a:gd name="T15" fmla="*/ 1270 h 127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" h="1270">
                <a:moveTo>
                  <a:pt x="0" y="0"/>
                </a:moveTo>
                <a:cubicBezTo>
                  <a:pt x="60" y="185"/>
                  <a:pt x="121" y="371"/>
                  <a:pt x="272" y="499"/>
                </a:cubicBezTo>
                <a:cubicBezTo>
                  <a:pt x="423" y="627"/>
                  <a:pt x="763" y="642"/>
                  <a:pt x="907" y="771"/>
                </a:cubicBezTo>
                <a:cubicBezTo>
                  <a:pt x="1051" y="900"/>
                  <a:pt x="1092" y="1085"/>
                  <a:pt x="1134" y="1270"/>
                </a:cubicBezTo>
              </a:path>
            </a:pathLst>
          </a:custGeom>
          <a:noFill/>
          <a:ln w="508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745556" name="Object 20"/>
          <p:cNvGraphicFramePr>
            <a:graphicFrameLocks noChangeAspect="1"/>
          </p:cNvGraphicFramePr>
          <p:nvPr/>
        </p:nvGraphicFramePr>
        <p:xfrm>
          <a:off x="5237163" y="549275"/>
          <a:ext cx="35591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9" name="公式" r:id="rId21" imgW="1231366" imgH="203112" progId="Equation.3">
                  <p:embed/>
                </p:oleObj>
              </mc:Choice>
              <mc:Fallback>
                <p:oleObj name="公式" r:id="rId21" imgW="123136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3" y="549275"/>
                        <a:ext cx="355917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5557" name="Freeform 21" descr="花束"/>
          <p:cNvSpPr>
            <a:spLocks/>
          </p:cNvSpPr>
          <p:nvPr/>
        </p:nvSpPr>
        <p:spPr bwMode="auto">
          <a:xfrm>
            <a:off x="5208588" y="1196975"/>
            <a:ext cx="1668462" cy="2376488"/>
          </a:xfrm>
          <a:custGeom>
            <a:avLst/>
            <a:gdLst>
              <a:gd name="T0" fmla="*/ 2147483647 w 1051"/>
              <a:gd name="T1" fmla="*/ 0 h 1497"/>
              <a:gd name="T2" fmla="*/ 2147483647 w 1051"/>
              <a:gd name="T3" fmla="*/ 2147483647 h 1497"/>
              <a:gd name="T4" fmla="*/ 2147483647 w 1051"/>
              <a:gd name="T5" fmla="*/ 2147483647 h 1497"/>
              <a:gd name="T6" fmla="*/ 2147483647 w 1051"/>
              <a:gd name="T7" fmla="*/ 2147483647 h 1497"/>
              <a:gd name="T8" fmla="*/ 2147483647 w 1051"/>
              <a:gd name="T9" fmla="*/ 2147483647 h 14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1"/>
              <a:gd name="T16" fmla="*/ 0 h 1497"/>
              <a:gd name="T17" fmla="*/ 1051 w 1051"/>
              <a:gd name="T18" fmla="*/ 1497 h 14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1" h="1497">
                <a:moveTo>
                  <a:pt x="1051" y="0"/>
                </a:moveTo>
                <a:cubicBezTo>
                  <a:pt x="975" y="193"/>
                  <a:pt x="899" y="386"/>
                  <a:pt x="778" y="499"/>
                </a:cubicBezTo>
                <a:cubicBezTo>
                  <a:pt x="657" y="612"/>
                  <a:pt x="446" y="605"/>
                  <a:pt x="325" y="680"/>
                </a:cubicBezTo>
                <a:cubicBezTo>
                  <a:pt x="204" y="755"/>
                  <a:pt x="106" y="816"/>
                  <a:pt x="53" y="952"/>
                </a:cubicBezTo>
                <a:cubicBezTo>
                  <a:pt x="0" y="1088"/>
                  <a:pt x="3" y="1292"/>
                  <a:pt x="7" y="1497"/>
                </a:cubicBezTo>
              </a:path>
            </a:pathLst>
          </a:cu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52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45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45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45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45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74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74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745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745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45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45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745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745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745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745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45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745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74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45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45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745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745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745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74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5545" grpId="0" animBg="1"/>
      <p:bldP spid="7745549" grpId="0" animBg="1"/>
      <p:bldP spid="7745550" grpId="0" animBg="1"/>
      <p:bldP spid="7745551" grpId="0" animBg="1"/>
      <p:bldP spid="7745555" grpId="0" animBg="1"/>
      <p:bldP spid="774555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5451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定理</a:t>
            </a:r>
            <a:r>
              <a:rPr lang="zh-CN" altLang="en-US" sz="3600" b="1" smtClean="0">
                <a:latin typeface="Times New Roman" pitchFamily="18" charset="0"/>
              </a:rPr>
              <a:t>：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i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二次型</a:t>
            </a:r>
            <a:r>
              <a:rPr lang="zh-CN" altLang="en-US" b="1" i="1" smtClean="0">
                <a:latin typeface="Times New Roman" pitchFamily="18" charset="0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X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b="1" smtClean="0">
                <a:latin typeface="Times New Roman" pitchFamily="18" charset="0"/>
              </a:rPr>
              <a:t>  X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A X</a:t>
            </a:r>
            <a:r>
              <a:rPr lang="en-US" altLang="zh-CN" b="1" smtClean="0"/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在单位球面 </a:t>
            </a:r>
            <a:r>
              <a:rPr lang="en-US" altLang="zh-CN" b="1" i="1" smtClean="0">
                <a:latin typeface="Times New Roman" pitchFamily="18" charset="0"/>
              </a:rPr>
              <a:t>|| </a:t>
            </a:r>
            <a:r>
              <a:rPr lang="en-US" altLang="zh-CN" b="1" smtClean="0">
                <a:latin typeface="Times New Roman" pitchFamily="18" charset="0"/>
              </a:rPr>
              <a:t>X</a:t>
            </a:r>
            <a:r>
              <a:rPr lang="en-US" altLang="zh-CN" b="1" i="1" smtClean="0">
                <a:latin typeface="Times New Roman" pitchFamily="18" charset="0"/>
              </a:rPr>
              <a:t> ||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1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上的最大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最小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)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值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,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是实对称矩阵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的最大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最小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)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特征值，且在最大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最小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)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特征值特征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子空间与单位球面的交集上取到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05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88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49593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二次曲面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在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X-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坐标下的方程为</a:t>
            </a:r>
          </a:p>
          <a:p>
            <a:pPr eaLnBrk="1" hangingPunct="1">
              <a:lnSpc>
                <a:spcPct val="120000"/>
              </a:lnSpc>
            </a:pPr>
            <a:endParaRPr lang="zh-CN" altLang="en-US" sz="3600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这是一个什么曲面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?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椭球面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?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抛物面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?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还是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双曲面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?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思路：做直角坐标变换</a:t>
            </a:r>
          </a:p>
        </p:txBody>
      </p:sp>
      <p:graphicFrame>
        <p:nvGraphicFramePr>
          <p:cNvPr id="59395" name="Object 3"/>
          <p:cNvGraphicFramePr>
            <a:graphicFrameLocks noChangeAspect="1"/>
          </p:cNvGraphicFramePr>
          <p:nvPr/>
        </p:nvGraphicFramePr>
        <p:xfrm>
          <a:off x="468313" y="1989138"/>
          <a:ext cx="80438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33" name="公式" r:id="rId3" imgW="3340100" imgH="292100" progId="Equation.3">
                  <p:embed/>
                </p:oleObj>
              </mc:Choice>
              <mc:Fallback>
                <p:oleObj name="公式" r:id="rId3" imgW="3340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989138"/>
                        <a:ext cx="8043862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39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5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5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75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       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</a:t>
            </a:r>
            <a:r>
              <a:rPr lang="zh-CN" altLang="en-US" b="1" smtClean="0">
                <a:ea typeface="华文楷体" pitchFamily="2" charset="-122"/>
              </a:rPr>
              <a:t>做正交替换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相当于取新的直角坐标系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Y </a:t>
            </a: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/>
            <a:endParaRPr lang="en-US" altLang="zh-CN" smtClean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62468" name="Line 4"/>
          <p:cNvSpPr>
            <a:spLocks noChangeShapeType="1"/>
          </p:cNvSpPr>
          <p:nvPr/>
        </p:nvSpPr>
        <p:spPr bwMode="auto">
          <a:xfrm>
            <a:off x="2051050" y="6165850"/>
            <a:ext cx="45354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6588125" y="6021388"/>
          <a:ext cx="36671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90" name="公式" r:id="rId3" imgW="190417" imgH="241195" progId="Equation.3">
                  <p:embed/>
                </p:oleObj>
              </mc:Choice>
              <mc:Fallback>
                <p:oleObj name="公式" r:id="rId3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6021388"/>
                        <a:ext cx="36671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0" name="Line 6"/>
          <p:cNvSpPr>
            <a:spLocks noChangeShapeType="1"/>
          </p:cNvSpPr>
          <p:nvPr/>
        </p:nvSpPr>
        <p:spPr bwMode="auto">
          <a:xfrm flipV="1">
            <a:off x="3635375" y="4941888"/>
            <a:ext cx="2016125" cy="172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1" name="Line 7"/>
          <p:cNvSpPr>
            <a:spLocks noChangeShapeType="1"/>
          </p:cNvSpPr>
          <p:nvPr/>
        </p:nvSpPr>
        <p:spPr bwMode="auto">
          <a:xfrm flipV="1">
            <a:off x="4211638" y="4292600"/>
            <a:ext cx="0" cy="2305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5651500" y="4724400"/>
          <a:ext cx="4206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91" name="公式" r:id="rId5" imgW="203112" imgH="241195" progId="Equation.3">
                  <p:embed/>
                </p:oleObj>
              </mc:Choice>
              <mc:Fallback>
                <p:oleObj name="公式" r:id="rId5" imgW="20311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724400"/>
                        <a:ext cx="4206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3" name="Object 9"/>
          <p:cNvGraphicFramePr>
            <a:graphicFrameLocks noChangeAspect="1"/>
          </p:cNvGraphicFramePr>
          <p:nvPr/>
        </p:nvGraphicFramePr>
        <p:xfrm>
          <a:off x="3721100" y="4076700"/>
          <a:ext cx="4016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92" name="公式" r:id="rId7" imgW="203024" imgH="253780" progId="Equation.3">
                  <p:embed/>
                </p:oleObj>
              </mc:Choice>
              <mc:Fallback>
                <p:oleObj name="公式" r:id="rId7" imgW="203024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4076700"/>
                        <a:ext cx="4016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61930" name="Line 10"/>
          <p:cNvSpPr>
            <a:spLocks noChangeShapeType="1"/>
          </p:cNvSpPr>
          <p:nvPr/>
        </p:nvSpPr>
        <p:spPr bwMode="auto">
          <a:xfrm flipV="1">
            <a:off x="4211638" y="5516563"/>
            <a:ext cx="1800225" cy="6477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761931" name="Object 11"/>
          <p:cNvGraphicFramePr>
            <a:graphicFrameLocks noChangeAspect="1"/>
          </p:cNvGraphicFramePr>
          <p:nvPr/>
        </p:nvGraphicFramePr>
        <p:xfrm>
          <a:off x="6156325" y="5300663"/>
          <a:ext cx="3810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93" name="公式" r:id="rId9" imgW="203024" imgH="253780" progId="Equation.3">
                  <p:embed/>
                </p:oleObj>
              </mc:Choice>
              <mc:Fallback>
                <p:oleObj name="公式" r:id="rId9" imgW="203024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300663"/>
                        <a:ext cx="38100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61932" name="Line 12"/>
          <p:cNvSpPr>
            <a:spLocks noChangeShapeType="1"/>
          </p:cNvSpPr>
          <p:nvPr/>
        </p:nvSpPr>
        <p:spPr bwMode="auto">
          <a:xfrm flipV="1">
            <a:off x="4211638" y="4724400"/>
            <a:ext cx="360362" cy="143986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761933" name="Object 13"/>
          <p:cNvGraphicFramePr>
            <a:graphicFrameLocks noChangeAspect="1"/>
          </p:cNvGraphicFramePr>
          <p:nvPr/>
        </p:nvGraphicFramePr>
        <p:xfrm>
          <a:off x="4643438" y="4437063"/>
          <a:ext cx="406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94" name="公式" r:id="rId11" imgW="215713" imgH="253780" progId="Equation.3">
                  <p:embed/>
                </p:oleObj>
              </mc:Choice>
              <mc:Fallback>
                <p:oleObj name="公式" r:id="rId11" imgW="215713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437063"/>
                        <a:ext cx="406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61934" name="Line 14"/>
          <p:cNvSpPr>
            <a:spLocks noChangeShapeType="1"/>
          </p:cNvSpPr>
          <p:nvPr/>
        </p:nvSpPr>
        <p:spPr bwMode="auto">
          <a:xfrm flipH="1" flipV="1">
            <a:off x="3132138" y="5084763"/>
            <a:ext cx="1079500" cy="1081087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761935" name="Object 15"/>
          <p:cNvGraphicFramePr>
            <a:graphicFrameLocks noChangeAspect="1"/>
          </p:cNvGraphicFramePr>
          <p:nvPr/>
        </p:nvGraphicFramePr>
        <p:xfrm>
          <a:off x="2760663" y="4652963"/>
          <a:ext cx="4206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95" name="公式" r:id="rId13" imgW="215713" imgH="253780" progId="Equation.3">
                  <p:embed/>
                </p:oleObj>
              </mc:Choice>
              <mc:Fallback>
                <p:oleObj name="公式" r:id="rId13" imgW="215713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4652963"/>
                        <a:ext cx="4206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3708400" y="6165850"/>
          <a:ext cx="447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96" name="公式" r:id="rId15" imgW="139639" imgH="152334" progId="Equation.3">
                  <p:embed/>
                </p:oleObj>
              </mc:Choice>
              <mc:Fallback>
                <p:oleObj name="公式" r:id="rId15" imgW="139639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6165850"/>
                        <a:ext cx="4476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61937" name="Rectangle 17"/>
          <p:cNvSpPr>
            <a:spLocks noChangeArrowheads="1"/>
          </p:cNvSpPr>
          <p:nvPr/>
        </p:nvSpPr>
        <p:spPr bwMode="auto">
          <a:xfrm>
            <a:off x="4284663" y="1196975"/>
            <a:ext cx="935037" cy="295275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61938" name="Rectangle 18"/>
          <p:cNvSpPr>
            <a:spLocks noChangeArrowheads="1"/>
          </p:cNvSpPr>
          <p:nvPr/>
        </p:nvSpPr>
        <p:spPr bwMode="auto">
          <a:xfrm>
            <a:off x="5364163" y="1196975"/>
            <a:ext cx="1223962" cy="295275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61939" name="Rectangle 19"/>
          <p:cNvSpPr>
            <a:spLocks noChangeArrowheads="1"/>
          </p:cNvSpPr>
          <p:nvPr/>
        </p:nvSpPr>
        <p:spPr bwMode="auto">
          <a:xfrm>
            <a:off x="6659563" y="1196975"/>
            <a:ext cx="647700" cy="2952750"/>
          </a:xfrm>
          <a:prstGeom prst="rect">
            <a:avLst/>
          </a:prstGeom>
          <a:solidFill>
            <a:srgbClr val="0000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2484" name="Object 20"/>
          <p:cNvGraphicFramePr>
            <a:graphicFrameLocks noChangeAspect="1"/>
          </p:cNvGraphicFramePr>
          <p:nvPr/>
        </p:nvGraphicFramePr>
        <p:xfrm>
          <a:off x="1555750" y="1125538"/>
          <a:ext cx="67437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97" name="公式" r:id="rId17" imgW="2654300" imgH="1219200" progId="Equation.3">
                  <p:embed/>
                </p:oleObj>
              </mc:Choice>
              <mc:Fallback>
                <p:oleObj name="公式" r:id="rId17" imgW="2654300" imgH="1219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0" y="1125538"/>
                        <a:ext cx="6743700" cy="311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243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76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776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61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61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76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776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61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61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776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776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61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761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1930" grpId="0" animBg="1"/>
      <p:bldP spid="7761932" grpId="0" animBg="1"/>
      <p:bldP spid="7761934" grpId="0" animBg="1"/>
      <p:bldP spid="7761937" grpId="0" animBg="1"/>
      <p:bldP spid="7761938" grpId="0" animBg="1"/>
      <p:bldP spid="77619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49593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二次曲面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在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坐标下方程为</a:t>
            </a:r>
          </a:p>
          <a:p>
            <a:pPr eaLnBrk="1" hangingPunct="1">
              <a:lnSpc>
                <a:spcPct val="120000"/>
              </a:lnSpc>
            </a:pPr>
            <a:endParaRPr lang="zh-CN" altLang="en-US" sz="3600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 </a:t>
            </a: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</p:txBody>
      </p:sp>
      <p:graphicFrame>
        <p:nvGraphicFramePr>
          <p:cNvPr id="7762947" name="Object 3"/>
          <p:cNvGraphicFramePr>
            <a:graphicFrameLocks noChangeAspect="1"/>
          </p:cNvGraphicFramePr>
          <p:nvPr/>
        </p:nvGraphicFramePr>
        <p:xfrm>
          <a:off x="323850" y="3284538"/>
          <a:ext cx="8186738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19" name="公式" r:id="rId3" imgW="2946400" imgH="228600" progId="Equation.3">
                  <p:embed/>
                </p:oleObj>
              </mc:Choice>
              <mc:Fallback>
                <p:oleObj name="公式" r:id="rId3" imgW="2946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284538"/>
                        <a:ext cx="8186738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948" name="Object 4"/>
          <p:cNvGraphicFramePr>
            <a:graphicFrameLocks noChangeAspect="1"/>
          </p:cNvGraphicFramePr>
          <p:nvPr/>
        </p:nvGraphicFramePr>
        <p:xfrm>
          <a:off x="2484438" y="4437063"/>
          <a:ext cx="40925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20" name="公式" r:id="rId5" imgW="1701800" imgH="292100" progId="Equation.3">
                  <p:embed/>
                </p:oleObj>
              </mc:Choice>
              <mc:Fallback>
                <p:oleObj name="公式" r:id="rId5" imgW="17018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437063"/>
                        <a:ext cx="409257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5"/>
          <p:cNvGraphicFramePr>
            <a:graphicFrameLocks noChangeAspect="1"/>
          </p:cNvGraphicFramePr>
          <p:nvPr/>
        </p:nvGraphicFramePr>
        <p:xfrm>
          <a:off x="468313" y="2060575"/>
          <a:ext cx="80438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21" name="公式" r:id="rId7" imgW="3340100" imgH="292100" progId="Equation.3">
                  <p:embed/>
                </p:oleObj>
              </mc:Choice>
              <mc:Fallback>
                <p:oleObj name="公式" r:id="rId7" imgW="3340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060575"/>
                        <a:ext cx="8043862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61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62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6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6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62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62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76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3970" name="Object 2"/>
          <p:cNvGraphicFramePr>
            <a:graphicFrameLocks noChangeAspect="1"/>
          </p:cNvGraphicFramePr>
          <p:nvPr/>
        </p:nvGraphicFramePr>
        <p:xfrm>
          <a:off x="1979613" y="333375"/>
          <a:ext cx="50768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1" name="公式" r:id="rId3" imgW="1676400" imgH="203200" progId="Equation.3">
                  <p:embed/>
                </p:oleObj>
              </mc:Choice>
              <mc:Fallback>
                <p:oleObj name="公式" r:id="rId3" imgW="1676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33375"/>
                        <a:ext cx="50768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5" name="Line 3"/>
          <p:cNvSpPr>
            <a:spLocks noChangeShapeType="1"/>
          </p:cNvSpPr>
          <p:nvPr/>
        </p:nvSpPr>
        <p:spPr bwMode="auto">
          <a:xfrm>
            <a:off x="1403350" y="4365625"/>
            <a:ext cx="6553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516" name="Line 4"/>
          <p:cNvSpPr>
            <a:spLocks noChangeShapeType="1"/>
          </p:cNvSpPr>
          <p:nvPr/>
        </p:nvSpPr>
        <p:spPr bwMode="auto">
          <a:xfrm flipV="1">
            <a:off x="2484438" y="2852738"/>
            <a:ext cx="4392612" cy="28082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517" name="Line 5"/>
          <p:cNvSpPr>
            <a:spLocks noChangeShapeType="1"/>
          </p:cNvSpPr>
          <p:nvPr/>
        </p:nvSpPr>
        <p:spPr bwMode="auto">
          <a:xfrm flipV="1">
            <a:off x="4500563" y="1916113"/>
            <a:ext cx="0" cy="446563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7945438" y="4437063"/>
          <a:ext cx="3698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2" name="公式" r:id="rId5" imgW="203024" imgH="253780" progId="Equation.3">
                  <p:embed/>
                </p:oleObj>
              </mc:Choice>
              <mc:Fallback>
                <p:oleObj name="公式" r:id="rId5" imgW="203024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5438" y="4437063"/>
                        <a:ext cx="369887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/>
          <p:cNvGraphicFramePr>
            <a:graphicFrameLocks noChangeAspect="1"/>
          </p:cNvGraphicFramePr>
          <p:nvPr/>
        </p:nvGraphicFramePr>
        <p:xfrm>
          <a:off x="6997700" y="2708275"/>
          <a:ext cx="39211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3" name="公式" r:id="rId7" imgW="215713" imgH="253780" progId="Equation.3">
                  <p:embed/>
                </p:oleObj>
              </mc:Choice>
              <mc:Fallback>
                <p:oleObj name="公式" r:id="rId7" imgW="215713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7700" y="2708275"/>
                        <a:ext cx="392113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0" name="Object 8"/>
          <p:cNvGraphicFramePr>
            <a:graphicFrameLocks noChangeAspect="1"/>
          </p:cNvGraphicFramePr>
          <p:nvPr/>
        </p:nvGraphicFramePr>
        <p:xfrm>
          <a:off x="3913188" y="1844675"/>
          <a:ext cx="3905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4" name="公式" r:id="rId9" imgW="215713" imgH="253780" progId="Equation.3">
                  <p:embed/>
                </p:oleObj>
              </mc:Choice>
              <mc:Fallback>
                <p:oleObj name="公式" r:id="rId9" imgW="215713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88" y="1844675"/>
                        <a:ext cx="3905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63977" name="Oval 9"/>
          <p:cNvSpPr>
            <a:spLocks noChangeArrowheads="1"/>
          </p:cNvSpPr>
          <p:nvPr/>
        </p:nvSpPr>
        <p:spPr bwMode="auto">
          <a:xfrm>
            <a:off x="3635375" y="4005263"/>
            <a:ext cx="1728788" cy="698500"/>
          </a:xfrm>
          <a:prstGeom prst="ellipse">
            <a:avLst/>
          </a:prstGeom>
          <a:solidFill>
            <a:srgbClr val="FFCC00">
              <a:alpha val="38039"/>
            </a:srgbClr>
          </a:solidFill>
          <a:ln w="31750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63978" name="Oval 10"/>
          <p:cNvSpPr>
            <a:spLocks noChangeArrowheads="1"/>
          </p:cNvSpPr>
          <p:nvPr/>
        </p:nvSpPr>
        <p:spPr bwMode="auto">
          <a:xfrm>
            <a:off x="3203575" y="2349500"/>
            <a:ext cx="2590800" cy="914400"/>
          </a:xfrm>
          <a:prstGeom prst="ellipse">
            <a:avLst/>
          </a:prstGeom>
          <a:solidFill>
            <a:srgbClr val="FFCC00">
              <a:alpha val="38039"/>
            </a:srgbClr>
          </a:solidFill>
          <a:ln w="31750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63979" name="Oval 11"/>
          <p:cNvSpPr>
            <a:spLocks noChangeArrowheads="1"/>
          </p:cNvSpPr>
          <p:nvPr/>
        </p:nvSpPr>
        <p:spPr bwMode="auto">
          <a:xfrm>
            <a:off x="3059113" y="5373688"/>
            <a:ext cx="2879725" cy="914400"/>
          </a:xfrm>
          <a:prstGeom prst="ellipse">
            <a:avLst/>
          </a:prstGeom>
          <a:solidFill>
            <a:srgbClr val="FFCC00">
              <a:alpha val="38039"/>
            </a:srgbClr>
          </a:solidFill>
          <a:ln w="31750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63980" name="Freeform 12"/>
          <p:cNvSpPr>
            <a:spLocks/>
          </p:cNvSpPr>
          <p:nvPr/>
        </p:nvSpPr>
        <p:spPr bwMode="auto">
          <a:xfrm>
            <a:off x="5327650" y="2492375"/>
            <a:ext cx="900113" cy="3744913"/>
          </a:xfrm>
          <a:custGeom>
            <a:avLst/>
            <a:gdLst>
              <a:gd name="T0" fmla="*/ 2147483647 w 567"/>
              <a:gd name="T1" fmla="*/ 0 h 2359"/>
              <a:gd name="T2" fmla="*/ 2147483647 w 567"/>
              <a:gd name="T3" fmla="*/ 2147483647 h 2359"/>
              <a:gd name="T4" fmla="*/ 2147483647 w 567"/>
              <a:gd name="T5" fmla="*/ 2147483647 h 2359"/>
              <a:gd name="T6" fmla="*/ 0 60000 65536"/>
              <a:gd name="T7" fmla="*/ 0 60000 65536"/>
              <a:gd name="T8" fmla="*/ 0 60000 65536"/>
              <a:gd name="T9" fmla="*/ 0 w 567"/>
              <a:gd name="T10" fmla="*/ 0 h 2359"/>
              <a:gd name="T11" fmla="*/ 567 w 567"/>
              <a:gd name="T12" fmla="*/ 2359 h 23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7" h="2359">
                <a:moveTo>
                  <a:pt x="431" y="0"/>
                </a:moveTo>
                <a:cubicBezTo>
                  <a:pt x="215" y="393"/>
                  <a:pt x="0" y="787"/>
                  <a:pt x="23" y="1180"/>
                </a:cubicBezTo>
                <a:cubicBezTo>
                  <a:pt x="46" y="1573"/>
                  <a:pt x="306" y="1966"/>
                  <a:pt x="567" y="2359"/>
                </a:cubicBezTo>
              </a:path>
            </a:pathLst>
          </a:custGeom>
          <a:noFill/>
          <a:ln w="317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763981" name="Freeform 13"/>
          <p:cNvSpPr>
            <a:spLocks/>
          </p:cNvSpPr>
          <p:nvPr/>
        </p:nvSpPr>
        <p:spPr bwMode="auto">
          <a:xfrm>
            <a:off x="2843213" y="2492375"/>
            <a:ext cx="828675" cy="3600450"/>
          </a:xfrm>
          <a:custGeom>
            <a:avLst/>
            <a:gdLst>
              <a:gd name="T0" fmla="*/ 2147483647 w 522"/>
              <a:gd name="T1" fmla="*/ 0 h 2268"/>
              <a:gd name="T2" fmla="*/ 2147483647 w 522"/>
              <a:gd name="T3" fmla="*/ 2147483647 h 2268"/>
              <a:gd name="T4" fmla="*/ 0 w 522"/>
              <a:gd name="T5" fmla="*/ 2147483647 h 2268"/>
              <a:gd name="T6" fmla="*/ 0 60000 65536"/>
              <a:gd name="T7" fmla="*/ 0 60000 65536"/>
              <a:gd name="T8" fmla="*/ 0 60000 65536"/>
              <a:gd name="T9" fmla="*/ 0 w 522"/>
              <a:gd name="T10" fmla="*/ 0 h 2268"/>
              <a:gd name="T11" fmla="*/ 522 w 522"/>
              <a:gd name="T12" fmla="*/ 2268 h 22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2" h="2268">
                <a:moveTo>
                  <a:pt x="136" y="0"/>
                </a:moveTo>
                <a:cubicBezTo>
                  <a:pt x="329" y="401"/>
                  <a:pt x="522" y="802"/>
                  <a:pt x="499" y="1180"/>
                </a:cubicBezTo>
                <a:cubicBezTo>
                  <a:pt x="476" y="1558"/>
                  <a:pt x="238" y="1913"/>
                  <a:pt x="0" y="2268"/>
                </a:cubicBezTo>
              </a:path>
            </a:pathLst>
          </a:custGeom>
          <a:noFill/>
          <a:ln w="317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64526" name="Object 14"/>
          <p:cNvGraphicFramePr>
            <a:graphicFrameLocks noChangeAspect="1"/>
          </p:cNvGraphicFramePr>
          <p:nvPr/>
        </p:nvGraphicFramePr>
        <p:xfrm>
          <a:off x="2700338" y="1052513"/>
          <a:ext cx="3938587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5" name="公式" r:id="rId11" imgW="1332921" imgH="266584" progId="Equation.3">
                  <p:embed/>
                </p:oleObj>
              </mc:Choice>
              <mc:Fallback>
                <p:oleObj name="公式" r:id="rId11" imgW="1332921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052513"/>
                        <a:ext cx="3938587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63983" name="Freeform 15"/>
          <p:cNvSpPr>
            <a:spLocks/>
          </p:cNvSpPr>
          <p:nvPr/>
        </p:nvSpPr>
        <p:spPr bwMode="auto">
          <a:xfrm>
            <a:off x="3563938" y="2708275"/>
            <a:ext cx="468312" cy="3673475"/>
          </a:xfrm>
          <a:custGeom>
            <a:avLst/>
            <a:gdLst>
              <a:gd name="T0" fmla="*/ 2147483647 w 522"/>
              <a:gd name="T1" fmla="*/ 0 h 2268"/>
              <a:gd name="T2" fmla="*/ 2147483647 w 522"/>
              <a:gd name="T3" fmla="*/ 2147483647 h 2268"/>
              <a:gd name="T4" fmla="*/ 0 w 522"/>
              <a:gd name="T5" fmla="*/ 2147483647 h 2268"/>
              <a:gd name="T6" fmla="*/ 0 60000 65536"/>
              <a:gd name="T7" fmla="*/ 0 60000 65536"/>
              <a:gd name="T8" fmla="*/ 0 60000 65536"/>
              <a:gd name="T9" fmla="*/ 0 w 522"/>
              <a:gd name="T10" fmla="*/ 0 h 2268"/>
              <a:gd name="T11" fmla="*/ 522 w 522"/>
              <a:gd name="T12" fmla="*/ 2268 h 22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2" h="2268">
                <a:moveTo>
                  <a:pt x="136" y="0"/>
                </a:moveTo>
                <a:cubicBezTo>
                  <a:pt x="329" y="401"/>
                  <a:pt x="522" y="802"/>
                  <a:pt x="499" y="1180"/>
                </a:cubicBezTo>
                <a:cubicBezTo>
                  <a:pt x="476" y="1558"/>
                  <a:pt x="238" y="1913"/>
                  <a:pt x="0" y="2268"/>
                </a:cubicBezTo>
              </a:path>
            </a:pathLst>
          </a:custGeom>
          <a:noFill/>
          <a:ln w="317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763984" name="Freeform 16"/>
          <p:cNvSpPr>
            <a:spLocks/>
          </p:cNvSpPr>
          <p:nvPr/>
        </p:nvSpPr>
        <p:spPr bwMode="auto">
          <a:xfrm>
            <a:off x="4932363" y="2636838"/>
            <a:ext cx="431800" cy="3744912"/>
          </a:xfrm>
          <a:custGeom>
            <a:avLst/>
            <a:gdLst>
              <a:gd name="T0" fmla="*/ 2147483647 w 567"/>
              <a:gd name="T1" fmla="*/ 0 h 2359"/>
              <a:gd name="T2" fmla="*/ 2147483647 w 567"/>
              <a:gd name="T3" fmla="*/ 2147483647 h 2359"/>
              <a:gd name="T4" fmla="*/ 2147483647 w 567"/>
              <a:gd name="T5" fmla="*/ 2147483647 h 2359"/>
              <a:gd name="T6" fmla="*/ 0 60000 65536"/>
              <a:gd name="T7" fmla="*/ 0 60000 65536"/>
              <a:gd name="T8" fmla="*/ 0 60000 65536"/>
              <a:gd name="T9" fmla="*/ 0 w 567"/>
              <a:gd name="T10" fmla="*/ 0 h 2359"/>
              <a:gd name="T11" fmla="*/ 567 w 567"/>
              <a:gd name="T12" fmla="*/ 2359 h 23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7" h="2359">
                <a:moveTo>
                  <a:pt x="431" y="0"/>
                </a:moveTo>
                <a:cubicBezTo>
                  <a:pt x="215" y="393"/>
                  <a:pt x="0" y="787"/>
                  <a:pt x="23" y="1180"/>
                </a:cubicBezTo>
                <a:cubicBezTo>
                  <a:pt x="46" y="1573"/>
                  <a:pt x="306" y="1966"/>
                  <a:pt x="567" y="2359"/>
                </a:cubicBezTo>
              </a:path>
            </a:pathLst>
          </a:custGeom>
          <a:noFill/>
          <a:ln w="317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9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63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63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63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63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63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63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76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76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76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76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763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763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76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3977" grpId="0" animBg="1"/>
      <p:bldP spid="7763978" grpId="0" animBg="1"/>
      <p:bldP spid="7763979" grpId="0" animBg="1"/>
      <p:bldP spid="7763980" grpId="0" animBg="1"/>
      <p:bldP spid="7763981" grpId="0" animBg="1"/>
      <p:bldP spid="7763983" grpId="0" animBg="1"/>
      <p:bldP spid="776398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51720" y="260350"/>
                <a:ext cx="2376264" cy="58477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1" i="0" kern="0" dirty="0" smtClean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 </m:t>
                      </m:r>
                      <m:r>
                        <a:rPr kumimoji="0" lang="en-US" altLang="zh-CN" kern="0" dirty="0" smtClean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𝐀</m:t>
                      </m:r>
                      <m:r>
                        <a:rPr kumimoji="0" lang="en-US" altLang="zh-CN" kern="0" dirty="0" smtClean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 </m:t>
                      </m:r>
                      <m:r>
                        <a:rPr kumimoji="0" lang="en-US" altLang="zh-CN" kern="0" dirty="0" smtClean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𝐗</m:t>
                      </m:r>
                      <m:r>
                        <a:rPr kumimoji="0" lang="en-US" altLang="zh-CN" kern="0" dirty="0" smtClean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i="1" kern="0" dirty="0"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kern="0" dirty="0">
                              <a:latin typeface="Cambria Math"/>
                              <a:ea typeface="华文楷体" pitchFamily="2" charset="-122"/>
                            </a:rPr>
                            <m:t>𝛌</m:t>
                          </m:r>
                        </m:e>
                        <m:sub>
                          <m:r>
                            <a:rPr kumimoji="0" lang="en-US" altLang="zh-CN" b="1" i="1" kern="0" dirty="0" smtClean="0">
                              <a:latin typeface="Cambria Math"/>
                              <a:ea typeface="华文楷体" pitchFamily="2" charset="-122"/>
                            </a:rPr>
                            <m:t>𝒏</m:t>
                          </m:r>
                          <m:r>
                            <a:rPr kumimoji="0" lang="en-US" altLang="zh-CN" b="1" i="1" kern="0" dirty="0" smtClean="0"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</m:sub>
                      </m:sSub>
                      <m:r>
                        <a:rPr kumimoji="0" lang="en-US" altLang="zh-CN" kern="0" dirty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𝐗</m:t>
                      </m:r>
                      <m:r>
                        <a:rPr kumimoji="0" lang="en-US" altLang="zh-CN" b="1" i="0" kern="0" dirty="0" smtClean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60350"/>
                <a:ext cx="2376264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572000" y="260350"/>
                <a:ext cx="2446869" cy="58477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1" i="0" kern="0" dirty="0" smtClean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 </m:t>
                      </m:r>
                      <m:r>
                        <a:rPr kumimoji="0" lang="en-US" altLang="zh-CN" kern="0" dirty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𝐀</m:t>
                      </m:r>
                      <m:r>
                        <a:rPr kumimoji="0" lang="en-US" altLang="zh-CN" kern="0" dirty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 </m:t>
                      </m:r>
                      <m:r>
                        <a:rPr kumimoji="0" lang="en-US" altLang="zh-CN" kern="0" dirty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𝐗</m:t>
                      </m:r>
                      <m:r>
                        <a:rPr kumimoji="0" lang="en-US" altLang="zh-CN" kern="0" dirty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i="1" kern="0" dirty="0"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ker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kumimoji="0" lang="zh-CN" altLang="en-US" kern="0" dirty="0">
                              <a:latin typeface="Cambria Math"/>
                              <a:ea typeface="华文楷体" pitchFamily="2" charset="-122"/>
                            </a:rPr>
                            <m:t>𝛌</m:t>
                          </m:r>
                        </m:e>
                        <m:sub>
                          <m:r>
                            <a:rPr kumimoji="0" lang="en-US" altLang="zh-CN" kern="0" dirty="0"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kern="0" dirty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𝐗</m:t>
                      </m:r>
                      <m:r>
                        <a:rPr kumimoji="0" lang="en-US" altLang="zh-CN" b="1" i="0" kern="0" dirty="0" smtClean="0">
                          <a:solidFill>
                            <a:srgbClr val="000000"/>
                          </a:solidFill>
                          <a:latin typeface="Cambria Math"/>
                          <a:ea typeface="宋体"/>
                          <a:cs typeface="Times New Roman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0350"/>
                <a:ext cx="2446869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963558" y="4941168"/>
            <a:ext cx="4152412" cy="5762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"/>
              <p:cNvSpPr txBox="1">
                <a:spLocks noChangeArrowheads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en-US" altLang="zh-CN" i="1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zh-CN" altLang="en-US" sz="3600" kern="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定理</a:t>
                </a: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：</a:t>
                </a:r>
                <a:endParaRPr kumimoji="0" lang="zh-CN" altLang="en-US" sz="3600" kern="0" dirty="0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对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任意列向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量  </a:t>
                </a:r>
                <a14:m>
                  <m:oMath xmlns:m="http://schemas.openxmlformats.org/officeDocument/2006/math">
                    <m:r>
                      <a:rPr kumimoji="0" lang="en-US" altLang="zh-CN" b="1" i="0" kern="0" dirty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kern="0" dirty="0">
                        <a:latin typeface="Cambria Math"/>
                        <a:ea typeface="华文楷体" pitchFamily="2" charset="-122"/>
                      </a:rPr>
                      <m:t>𝐗</m:t>
                    </m:r>
                    <m:r>
                      <a:rPr kumimoji="0" lang="en-US" altLang="zh-CN" kern="0" dirty="0">
                        <a:latin typeface="Cambria Math"/>
                        <a:ea typeface="华文楷体" pitchFamily="2" charset="-122"/>
                      </a:rPr>
                      <m:t> ∈</m:t>
                    </m:r>
                    <m:sSup>
                      <m:sSupPr>
                        <m:ctrlPr>
                          <a:rPr kumimoji="0" lang="en-US" altLang="zh-CN" i="1" kern="0" dirty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kumimoji="0" lang="en-US" altLang="zh-CN" kern="0" dirty="0">
                            <a:latin typeface="Cambria Math"/>
                            <a:ea typeface="Cambria Math"/>
                          </a:rPr>
                          <m:t>𝐑</m:t>
                        </m:r>
                      </m:e>
                      <m:sup>
                        <m:r>
                          <a:rPr kumimoji="0" lang="en-US" altLang="zh-CN" kern="0" dirty="0">
                            <a:latin typeface="Cambria Math"/>
                            <a:ea typeface="Cambria Math"/>
                          </a:rPr>
                          <m:t>𝐧</m:t>
                        </m:r>
                      </m:sup>
                    </m:sSup>
                    <m:r>
                      <a:rPr kumimoji="0" lang="en-US" altLang="zh-CN" i="1" kern="0" dirty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，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有</a:t>
                </a:r>
                <a:endParaRPr kumimoji="0" lang="en-US" altLang="zh-CN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  <a:endParaRPr kumimoji="0" lang="en-US" altLang="zh-CN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en-US" altLang="zh-CN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这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kumimoji="0" lang="zh-CN" altLang="en-US" kern="0" dirty="0">
                            <a:latin typeface="Cambria Math"/>
                            <a:ea typeface="华文楷体" pitchFamily="2" charset="-122"/>
                          </a:rPr>
                          <m:t>𝛌</m:t>
                        </m:r>
                      </m:e>
                      <m:sub>
                        <m: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kumimoji="0" lang="en-US" altLang="zh-CN" kern="0" dirty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i="1" kern="0" dirty="0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kumimoji="0" lang="zh-CN" altLang="en-US" kern="0" dirty="0">
                            <a:latin typeface="Cambria Math"/>
                            <a:ea typeface="华文楷体" pitchFamily="2" charset="-122"/>
                          </a:rPr>
                          <m:t>𝛌</m:t>
                        </m:r>
                      </m:e>
                      <m:sub>
                        <m: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是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实对称矩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阵  </a:t>
                </a:r>
                <a14:m>
                  <m:oMath xmlns:m="http://schemas.openxmlformats.org/officeDocument/2006/math">
                    <m:r>
                      <a:rPr kumimoji="0" lang="en-US" altLang="zh-CN" kern="0">
                        <a:latin typeface="Cambria Math"/>
                        <a:ea typeface="华文楷体" pitchFamily="2" charset="-122"/>
                      </a:rPr>
                      <m:t>𝐀</m:t>
                    </m:r>
                  </m:oMath>
                </a14:m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的最大 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sym typeface="Symbol" pitchFamily="18" charset="2"/>
                  </a:rPr>
                  <a:t>,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sym typeface="Symbol" pitchFamily="18" charset="2"/>
                  </a:rPr>
                  <a:t> 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最小</a:t>
                </a:r>
                <a:endParaRPr kumimoji="0" lang="en-US" altLang="zh-CN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en-US" altLang="zh-CN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特征值，且等号成立当且仅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当  </a:t>
                </a:r>
                <a14:m>
                  <m:oMath xmlns:m="http://schemas.openxmlformats.org/officeDocument/2006/math">
                    <m:r>
                      <a:rPr kumimoji="0" lang="en-US" altLang="zh-CN" kern="0" dirty="0">
                        <a:latin typeface="Cambria Math"/>
                        <a:ea typeface="华文楷体" pitchFamily="2" charset="-122"/>
                      </a:rPr>
                      <m:t>𝐗</m:t>
                    </m:r>
                  </m:oMath>
                </a14:m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落在相应</a:t>
                </a:r>
                <a:endParaRPr kumimoji="0" lang="en-US" altLang="zh-CN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en-US" altLang="zh-CN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en-US" altLang="zh-CN" b="1" i="1" kern="0" dirty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kumimoji="0" lang="zh-CN" altLang="en-US" kern="0" dirty="0">
                            <a:latin typeface="Cambria Math"/>
                            <a:ea typeface="华文楷体" pitchFamily="2" charset="-122"/>
                          </a:rPr>
                          <m:t>𝛌</m:t>
                        </m:r>
                      </m:e>
                      <m:sub>
                        <m: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kumimoji="0" lang="en-US" altLang="zh-CN" kern="0" dirty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i="1" kern="0" dirty="0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kumimoji="0" lang="zh-CN" altLang="en-US" kern="0" dirty="0">
                            <a:latin typeface="Cambria Math"/>
                            <a:ea typeface="华文楷体" pitchFamily="2" charset="-122"/>
                          </a:rPr>
                          <m:t>𝛌</m:t>
                        </m:r>
                      </m:e>
                      <m:sub>
                        <m: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的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特征子空间内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blipFill rotWithShape="1">
                <a:blip r:embed="rId4"/>
                <a:stretch>
                  <a:fillRect l="-9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407845" y="2474462"/>
                <a:ext cx="6328310" cy="5959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i="1" kern="0" dirty="0" smtClean="0"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kern="0" dirty="0">
                              <a:latin typeface="Cambria Math"/>
                              <a:ea typeface="华文楷体" pitchFamily="2" charset="-122"/>
                            </a:rPr>
                            <m:t>𝛌</m:t>
                          </m:r>
                        </m:e>
                        <m:sub>
                          <m:r>
                            <a:rPr kumimoji="0" lang="en-US" altLang="zh-CN" i="1" kern="0" dirty="0">
                              <a:latin typeface="Cambria Math"/>
                              <a:ea typeface="华文楷体" pitchFamily="2" charset="-122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i="1" kern="0" dirty="0">
                              <a:latin typeface="Cambria Math"/>
                              <a:ea typeface="华文楷体" pitchFamily="2" charset="-122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i="1" kern="0" dirty="0"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dPr>
                            <m:e>
                              <m:r>
                                <a:rPr kumimoji="0" lang="en-US" altLang="zh-CN" i="1" kern="0" dirty="0">
                                  <a:latin typeface="Cambria Math"/>
                                  <a:ea typeface="华文楷体" pitchFamily="2" charset="-122"/>
                                </a:rPr>
                                <m:t> </m:t>
                              </m:r>
                              <m:r>
                                <a:rPr kumimoji="0" lang="en-US" altLang="zh-CN" kern="0" dirty="0">
                                  <a:latin typeface="Cambria Math"/>
                                  <a:ea typeface="华文楷体" pitchFamily="2" charset="-122"/>
                                </a:rPr>
                                <m:t>𝐗</m:t>
                              </m:r>
                              <m:r>
                                <a:rPr kumimoji="0" lang="en-US" altLang="zh-CN" kern="0" dirty="0">
                                  <a:latin typeface="Cambria Math"/>
                                  <a:ea typeface="华文楷体" pitchFamily="2" charset="-122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CN" i="1" kern="0" dirty="0"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p>
                      </m:sSup>
                      <m:r>
                        <a:rPr kumimoji="0" lang="en-US" altLang="zh-CN" b="1" i="1" kern="0" dirty="0" smtClean="0">
                          <a:latin typeface="Cambria Math"/>
                          <a:ea typeface="华文楷体" pitchFamily="2" charset="-122"/>
                        </a:rPr>
                        <m:t> </m:t>
                      </m:r>
                      <m:r>
                        <a:rPr kumimoji="0" lang="en-US" altLang="zh-CN" i="1" kern="0">
                          <a:latin typeface="Cambria Math"/>
                          <a:ea typeface="Cambria Math"/>
                        </a:rPr>
                        <m:t>≤ </m:t>
                      </m:r>
                      <m:sSup>
                        <m:sSupPr>
                          <m:ctrlPr>
                            <a:rPr kumimoji="0" lang="en-US" altLang="zh-CN" i="1" kern="0">
                              <a:latin typeface="Cambria Math"/>
                              <a:ea typeface="华文楷体" pitchFamily="2" charset="-122"/>
                            </a:rPr>
                          </m:ctrlPr>
                        </m:sSupPr>
                        <m:e>
                          <m:r>
                            <a:rPr kumimoji="0" lang="en-US" altLang="zh-CN" kern="0">
                              <a:latin typeface="Cambria Math"/>
                              <a:ea typeface="华文楷体" pitchFamily="2" charset="-122"/>
                            </a:rPr>
                            <m:t>𝐗</m:t>
                          </m:r>
                        </m:e>
                        <m:sup>
                          <m:r>
                            <a:rPr kumimoji="0" lang="en-US" altLang="zh-CN" kern="0">
                              <a:latin typeface="Cambria Math"/>
                              <a:ea typeface="华文楷体" pitchFamily="2" charset="-122"/>
                            </a:rPr>
                            <m:t>𝐓</m:t>
                          </m:r>
                        </m:sup>
                      </m:sSup>
                      <m:r>
                        <a:rPr kumimoji="0" lang="en-US" altLang="zh-CN" kern="0">
                          <a:latin typeface="Cambria Math"/>
                          <a:ea typeface="华文楷体" pitchFamily="2" charset="-122"/>
                        </a:rPr>
                        <m:t>𝐀</m:t>
                      </m:r>
                      <m:r>
                        <a:rPr kumimoji="0" lang="en-US" altLang="zh-CN" kern="0">
                          <a:latin typeface="Cambria Math"/>
                          <a:ea typeface="华文楷体" pitchFamily="2" charset="-122"/>
                        </a:rPr>
                        <m:t> </m:t>
                      </m:r>
                      <m:r>
                        <a:rPr kumimoji="0" lang="en-US" altLang="zh-CN" kern="0">
                          <a:latin typeface="Cambria Math"/>
                          <a:ea typeface="华文楷体" pitchFamily="2" charset="-122"/>
                        </a:rPr>
                        <m:t>𝐗</m:t>
                      </m:r>
                      <m:r>
                        <a:rPr kumimoji="0" lang="en-US" altLang="zh-CN" b="1" i="0" kern="0" smtClean="0">
                          <a:latin typeface="Cambria Math"/>
                          <a:ea typeface="华文楷体" pitchFamily="2" charset="-122"/>
                        </a:rPr>
                        <m:t> </m:t>
                      </m:r>
                      <m:r>
                        <a:rPr kumimoji="0" lang="en-US" altLang="zh-CN" i="1" ker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kumimoji="0" lang="en-US" altLang="zh-CN" b="1" i="1" kern="0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i="1" kern="0" dirty="0"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kern="0" dirty="0">
                              <a:latin typeface="Cambria Math"/>
                              <a:ea typeface="华文楷体" pitchFamily="2" charset="-122"/>
                            </a:rPr>
                            <m:t>𝛌</m:t>
                          </m:r>
                        </m:e>
                        <m:sub>
                          <m:r>
                            <a:rPr kumimoji="0" lang="en-US" altLang="zh-CN" b="1" i="1" kern="0" dirty="0" smtClean="0"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i="1" kern="0" dirty="0">
                              <a:latin typeface="Cambria Math"/>
                              <a:ea typeface="华文楷体" pitchFamily="2" charset="-122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i="1" kern="0" dirty="0"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dPr>
                            <m:e>
                              <m:r>
                                <a:rPr kumimoji="0" lang="en-US" altLang="zh-CN" i="1" kern="0" dirty="0">
                                  <a:latin typeface="Cambria Math"/>
                                  <a:ea typeface="华文楷体" pitchFamily="2" charset="-122"/>
                                </a:rPr>
                                <m:t> </m:t>
                              </m:r>
                              <m:r>
                                <a:rPr kumimoji="0" lang="en-US" altLang="zh-CN" kern="0" dirty="0">
                                  <a:latin typeface="Cambria Math"/>
                                  <a:ea typeface="华文楷体" pitchFamily="2" charset="-122"/>
                                </a:rPr>
                                <m:t>𝐗</m:t>
                              </m:r>
                              <m:r>
                                <a:rPr kumimoji="0" lang="en-US" altLang="zh-CN" kern="0" dirty="0">
                                  <a:latin typeface="Cambria Math"/>
                                  <a:ea typeface="华文楷体" pitchFamily="2" charset="-122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CN" i="1" kern="0" dirty="0"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845" y="2474462"/>
                <a:ext cx="6328310" cy="5959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cxnSpLocks noChangeShapeType="1"/>
          </p:cNvCxnSpPr>
          <p:nvPr/>
        </p:nvCxnSpPr>
        <p:spPr bwMode="auto">
          <a:xfrm>
            <a:off x="3635896" y="845122"/>
            <a:ext cx="0" cy="1800225"/>
          </a:xfrm>
          <a:prstGeom prst="straightConnector1">
            <a:avLst/>
          </a:prstGeom>
          <a:noFill/>
          <a:ln w="50800" algn="ctr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箭头连接符 15"/>
          <p:cNvCxnSpPr>
            <a:cxnSpLocks noChangeShapeType="1"/>
          </p:cNvCxnSpPr>
          <p:nvPr/>
        </p:nvCxnSpPr>
        <p:spPr bwMode="auto">
          <a:xfrm>
            <a:off x="5468837" y="845123"/>
            <a:ext cx="0" cy="1800225"/>
          </a:xfrm>
          <a:prstGeom prst="straightConnector1">
            <a:avLst/>
          </a:prstGeom>
          <a:noFill/>
          <a:ln w="50800" algn="ctr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572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65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4969" y="562881"/>
                <a:ext cx="8229600" cy="5832475"/>
              </a:xfrm>
            </p:spPr>
            <p:txBody>
              <a:bodyPr/>
              <a:lstStyle/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:r>
                  <a:rPr lang="en-US" altLang="zh-CN" b="1" dirty="0" smtClean="0">
                    <a:latin typeface="华文楷体" pitchFamily="2" charset="-122"/>
                    <a:ea typeface="华文楷体" pitchFamily="2" charset="-122"/>
                  </a:rPr>
                  <a:t> 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证</a:t>
                </a:r>
                <a:r>
                  <a:rPr lang="en-US" altLang="zh-CN" b="1" dirty="0" smtClean="0">
                    <a:latin typeface="华文楷体" pitchFamily="2" charset="-122"/>
                    <a:ea typeface="华文楷体" pitchFamily="2" charset="-122"/>
                  </a:rPr>
                  <a:t>: 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zh-CN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是实对称矩阵</a:t>
                </a:r>
                <a:r>
                  <a:rPr lang="en-US" altLang="zh-CN" b="1" dirty="0" smtClean="0">
                    <a:latin typeface="华文楷体" pitchFamily="2" charset="-122"/>
                    <a:ea typeface="华文楷体" pitchFamily="2" charset="-122"/>
                  </a:rPr>
                  <a:t>, 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且  </a:t>
                </a:r>
              </a:p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:endParaRPr lang="zh-CN" altLang="en-US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:endParaRPr lang="zh-CN" altLang="en-US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:endParaRPr lang="zh-CN" altLang="en-US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:endParaRPr lang="zh-CN" altLang="en-US" b="1" dirty="0" smtClean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706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4969" y="562881"/>
                <a:ext cx="8229600" cy="583247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662" name="Rectangle 7" descr="花束"/>
          <p:cNvSpPr>
            <a:spLocks noChangeArrowheads="1"/>
          </p:cNvSpPr>
          <p:nvPr/>
        </p:nvSpPr>
        <p:spPr bwMode="auto">
          <a:xfrm>
            <a:off x="2267744" y="4019664"/>
            <a:ext cx="2232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dirty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正交矩阵  </a:t>
            </a:r>
            <a:r>
              <a:rPr kumimoji="0" lang="en-US" altLang="zh-CN" sz="280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04691" y="1602970"/>
                <a:ext cx="33579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0" smtClean="0">
                          <a:latin typeface="Cambria Math"/>
                        </a:rPr>
                        <m:t>𝐀</m:t>
                      </m:r>
                      <m:r>
                        <a:rPr lang="en-US" altLang="zh-CN" sz="3200" b="1" i="0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0" smtClean="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latin typeface="Cambria Math"/>
                            </a:rPr>
                            <m:t> ⋯ </m:t>
                          </m:r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sz="3200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91" y="1602970"/>
                <a:ext cx="3357906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605848" y="2028029"/>
                <a:ext cx="6886885" cy="1991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/>
                            </a:rPr>
                            <m:t> ⋯ 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sz="3200" b="1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1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0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zh-CN" altLang="en-US" sz="3200" b="1" i="0" smtClean="0">
                                        <a:latin typeface="Cambria Math"/>
                                      </a:rPr>
                                      <m:t>𝛌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>
                                        <a:latin typeface="Cambria Math"/>
                                      </a:rPr>
                                      <m:t>𝛌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>
                                        <a:latin typeface="Cambria Math"/>
                                      </a:rPr>
                                      <m:t>𝛌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2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848" y="2028029"/>
                <a:ext cx="6886885" cy="19916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6"/>
          <p:cNvSpPr>
            <a:spLocks/>
          </p:cNvSpPr>
          <p:nvPr/>
        </p:nvSpPr>
        <p:spPr bwMode="auto">
          <a:xfrm rot="16200000">
            <a:off x="3275695" y="2471169"/>
            <a:ext cx="360362" cy="2376264"/>
          </a:xfrm>
          <a:prstGeom prst="leftBrace">
            <a:avLst>
              <a:gd name="adj1" fmla="val 57903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37559" y="5229200"/>
                <a:ext cx="55660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20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200">
                              <a:latin typeface="Cambria Math"/>
                            </a:rPr>
                            <m:t>𝛌</m:t>
                          </m:r>
                        </m:e>
                        <m:sub>
                          <m:r>
                            <a:rPr lang="en-US" altLang="zh-CN" sz="32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200" b="1" i="1" smtClean="0">
                          <a:latin typeface="Cambria Math"/>
                        </a:rPr>
                        <m:t>=⋯=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20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200">
                              <a:latin typeface="Cambria Math"/>
                            </a:rPr>
                            <m:t>𝛌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altLang="zh-CN" sz="3200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sz="3200" b="1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20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200">
                              <a:latin typeface="Cambria Math"/>
                            </a:rPr>
                            <m:t>𝛌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altLang="zh-CN" sz="32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32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200" b="1" i="1" smtClean="0">
                          <a:latin typeface="Cambria Math"/>
                        </a:rPr>
                        <m:t> </m:t>
                      </m:r>
                      <m:r>
                        <a:rPr lang="en-US" altLang="zh-CN" sz="3200" i="1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⋯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≥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20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200">
                              <a:latin typeface="Cambria Math"/>
                            </a:rPr>
                            <m:t>𝛌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559" y="5229200"/>
                <a:ext cx="5566011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08104" y="692696"/>
                <a:ext cx="240642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0" smtClean="0">
                          <a:latin typeface="Cambria Math"/>
                        </a:rPr>
                        <m:t> </m:t>
                      </m:r>
                      <m:r>
                        <a:rPr lang="en-US" altLang="zh-CN" sz="3200" b="1" i="0" smtClean="0">
                          <a:latin typeface="Cambria Math"/>
                        </a:rPr>
                        <m:t>𝐀</m:t>
                      </m:r>
                      <m:r>
                        <a:rPr lang="en-US" altLang="zh-CN" sz="3200" b="1" i="0" smtClean="0">
                          <a:latin typeface="Cambria Math"/>
                        </a:rPr>
                        <m:t>=</m:t>
                      </m:r>
                      <m:r>
                        <a:rPr lang="en-US" altLang="zh-CN" sz="3200" b="1" i="0" smtClean="0">
                          <a:latin typeface="Cambria Math"/>
                        </a:rPr>
                        <m:t>𝐏</m:t>
                      </m:r>
                      <m:r>
                        <a:rPr lang="en-US" altLang="zh-CN" sz="3200" b="1" i="0" smtClean="0">
                          <a:latin typeface="Cambria Math"/>
                        </a:rPr>
                        <m:t> </m:t>
                      </m:r>
                      <m:r>
                        <a:rPr lang="en-US" altLang="zh-CN" sz="3200" b="1" i="0" smtClean="0">
                          <a:latin typeface="Cambria Math"/>
                        </a:rPr>
                        <m:t>𝐃</m:t>
                      </m:r>
                      <m:sSup>
                        <m:sSupPr>
                          <m:ctrlPr>
                            <a:rPr lang="en-US" altLang="zh-CN" sz="3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2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3200" b="1" i="0" smtClean="0"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en-US" altLang="zh-CN" sz="3200" b="1" i="0" smtClean="0">
                              <a:latin typeface="Cambria Math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692696"/>
                <a:ext cx="2406428" cy="59362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28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5090" name="Line 2"/>
          <p:cNvSpPr>
            <a:spLocks noChangeShapeType="1"/>
          </p:cNvSpPr>
          <p:nvPr/>
        </p:nvSpPr>
        <p:spPr bwMode="auto">
          <a:xfrm flipV="1">
            <a:off x="971550" y="2636838"/>
            <a:ext cx="7273925" cy="29987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19" name="Line 3"/>
          <p:cNvSpPr>
            <a:spLocks noChangeShapeType="1"/>
          </p:cNvSpPr>
          <p:nvPr/>
        </p:nvSpPr>
        <p:spPr bwMode="auto">
          <a:xfrm flipH="1">
            <a:off x="4284663" y="1773238"/>
            <a:ext cx="0" cy="44640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020" name="Line 4"/>
          <p:cNvSpPr>
            <a:spLocks noChangeShapeType="1"/>
          </p:cNvSpPr>
          <p:nvPr/>
        </p:nvSpPr>
        <p:spPr bwMode="auto">
          <a:xfrm flipV="1">
            <a:off x="395288" y="4292600"/>
            <a:ext cx="8353425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021" name="Line 5"/>
          <p:cNvSpPr>
            <a:spLocks noChangeShapeType="1"/>
          </p:cNvSpPr>
          <p:nvPr/>
        </p:nvSpPr>
        <p:spPr bwMode="auto">
          <a:xfrm flipV="1">
            <a:off x="1763713" y="2420938"/>
            <a:ext cx="4752975" cy="39592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86022" name="Object 6"/>
          <p:cNvGraphicFramePr>
            <a:graphicFrameLocks noChangeAspect="1"/>
          </p:cNvGraphicFramePr>
          <p:nvPr/>
        </p:nvGraphicFramePr>
        <p:xfrm>
          <a:off x="4284663" y="4292600"/>
          <a:ext cx="404812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28" name="公式" r:id="rId3" imgW="139639" imgH="152334" progId="Equation.3">
                  <p:embed/>
                </p:oleObj>
              </mc:Choice>
              <mc:Fallback>
                <p:oleObj name="公式" r:id="rId3" imgW="139639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292600"/>
                        <a:ext cx="404812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3" name="Oval 7"/>
          <p:cNvSpPr>
            <a:spLocks noChangeArrowheads="1"/>
          </p:cNvSpPr>
          <p:nvPr/>
        </p:nvSpPr>
        <p:spPr bwMode="auto">
          <a:xfrm rot="-1051524">
            <a:off x="5148263" y="2781300"/>
            <a:ext cx="131762" cy="100013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7385096" name="Line 8"/>
          <p:cNvSpPr>
            <a:spLocks noChangeShapeType="1"/>
          </p:cNvSpPr>
          <p:nvPr/>
        </p:nvSpPr>
        <p:spPr bwMode="auto">
          <a:xfrm flipH="1" flipV="1">
            <a:off x="5219700" y="2852738"/>
            <a:ext cx="576263" cy="792162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25" name="Oval 9"/>
          <p:cNvSpPr>
            <a:spLocks noChangeArrowheads="1"/>
          </p:cNvSpPr>
          <p:nvPr/>
        </p:nvSpPr>
        <p:spPr bwMode="auto">
          <a:xfrm rot="-1051524">
            <a:off x="3419475" y="3644900"/>
            <a:ext cx="131763" cy="100013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7385098" name="Line 10"/>
          <p:cNvSpPr>
            <a:spLocks noChangeShapeType="1"/>
          </p:cNvSpPr>
          <p:nvPr/>
        </p:nvSpPr>
        <p:spPr bwMode="auto">
          <a:xfrm flipH="1" flipV="1">
            <a:off x="3492500" y="3716338"/>
            <a:ext cx="0" cy="865187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5099" name="Line 11"/>
          <p:cNvSpPr>
            <a:spLocks noChangeShapeType="1"/>
          </p:cNvSpPr>
          <p:nvPr/>
        </p:nvSpPr>
        <p:spPr bwMode="auto">
          <a:xfrm flipH="1" flipV="1">
            <a:off x="5076825" y="3933825"/>
            <a:ext cx="1223963" cy="57467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28" name="Oval 12"/>
          <p:cNvSpPr>
            <a:spLocks noChangeArrowheads="1"/>
          </p:cNvSpPr>
          <p:nvPr/>
        </p:nvSpPr>
        <p:spPr bwMode="auto">
          <a:xfrm rot="-1051524">
            <a:off x="6227763" y="4437063"/>
            <a:ext cx="131762" cy="100012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86029" name="Oval 13"/>
          <p:cNvSpPr>
            <a:spLocks noChangeArrowheads="1"/>
          </p:cNvSpPr>
          <p:nvPr/>
        </p:nvSpPr>
        <p:spPr bwMode="auto">
          <a:xfrm rot="-1051524">
            <a:off x="2916238" y="4365625"/>
            <a:ext cx="131762" cy="100013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7385102" name="Line 14"/>
          <p:cNvSpPr>
            <a:spLocks noChangeShapeType="1"/>
          </p:cNvSpPr>
          <p:nvPr/>
        </p:nvSpPr>
        <p:spPr bwMode="auto">
          <a:xfrm flipH="1" flipV="1">
            <a:off x="2987675" y="4437063"/>
            <a:ext cx="215900" cy="287337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31" name="Oval 15"/>
          <p:cNvSpPr>
            <a:spLocks noChangeArrowheads="1"/>
          </p:cNvSpPr>
          <p:nvPr/>
        </p:nvSpPr>
        <p:spPr bwMode="auto">
          <a:xfrm rot="-1051524">
            <a:off x="6516688" y="3573463"/>
            <a:ext cx="131762" cy="100012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7385104" name="Line 16"/>
          <p:cNvSpPr>
            <a:spLocks noChangeShapeType="1"/>
          </p:cNvSpPr>
          <p:nvPr/>
        </p:nvSpPr>
        <p:spPr bwMode="auto">
          <a:xfrm flipH="1" flipV="1">
            <a:off x="6588125" y="3357563"/>
            <a:ext cx="0" cy="28575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5105" name="Rectangle 17" descr="花束"/>
          <p:cNvSpPr>
            <a:spLocks noChangeArrowheads="1"/>
          </p:cNvSpPr>
          <p:nvPr/>
        </p:nvSpPr>
        <p:spPr bwMode="auto">
          <a:xfrm>
            <a:off x="7451725" y="2997200"/>
            <a:ext cx="14001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华文楷体" pitchFamily="2" charset="-122"/>
                <a:ea typeface="华文楷体" pitchFamily="2" charset="-122"/>
              </a:rPr>
              <a:t>主方向</a:t>
            </a:r>
          </a:p>
        </p:txBody>
      </p:sp>
      <p:sp>
        <p:nvSpPr>
          <p:cNvPr id="86034" name="Rectangle 18"/>
          <p:cNvSpPr>
            <a:spLocks noChangeArrowheads="1"/>
          </p:cNvSpPr>
          <p:nvPr/>
        </p:nvSpPr>
        <p:spPr bwMode="auto">
          <a:xfrm>
            <a:off x="1908175" y="692150"/>
            <a:ext cx="5256213" cy="725488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华文楷体" pitchFamily="2" charset="-122"/>
                <a:ea typeface="华文楷体" pitchFamily="2" charset="-122"/>
              </a:rPr>
              <a:t>使距离平方和最小的直线</a:t>
            </a:r>
          </a:p>
        </p:txBody>
      </p:sp>
    </p:spTree>
    <p:extLst>
      <p:ext uri="{BB962C8B-B14F-4D97-AF65-F5344CB8AC3E}">
        <p14:creationId xmlns:p14="http://schemas.microsoft.com/office/powerpoint/2010/main" val="39926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385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85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85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7385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738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000"/>
                                        <p:tgtEl>
                                          <p:spTgt spid="738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7385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738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5090" grpId="0" animBg="1"/>
      <p:bldP spid="7385096" grpId="0" animBg="1"/>
      <p:bldP spid="7385098" grpId="0" animBg="1"/>
      <p:bldP spid="7385099" grpId="0" animBg="1"/>
      <p:bldP spid="7385102" grpId="0" animBg="1"/>
      <p:bldP spid="7385104" grpId="0" animBg="1"/>
      <p:bldP spid="738510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3714110" y="1412776"/>
            <a:ext cx="1150937" cy="649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2"/>
              <p:cNvSpPr txBox="1">
                <a:spLocks noChangeArrowheads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华文楷体" pitchFamily="2" charset="-122"/>
                    <a:ea typeface="华文楷体" pitchFamily="2" charset="-122"/>
                  </a:rPr>
                  <a:t>令   </a:t>
                </a:r>
                <a14:m>
                  <m:oMath xmlns:m="http://schemas.openxmlformats.org/officeDocument/2006/math"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𝐗</m:t>
                    </m:r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=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  <m:t>𝒚</m:t>
                        </m:r>
                      </m:e>
                      <m:sub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+⋯+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  <m:t>𝒚</m:t>
                        </m:r>
                      </m:e>
                      <m:sub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𝐧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𝐧</m:t>
                        </m:r>
                      </m:sub>
                    </m:sSub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=</m:t>
                    </m:r>
                  </m:oMath>
                </a14:m>
                <a:r>
                  <a:rPr kumimoji="0" lang="en-US" altLang="zh-CN" b="1" kern="0" dirty="0">
                    <a:ea typeface="华文楷体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b="1" kern="0">
                        <a:latin typeface="Cambria Math"/>
                        <a:ea typeface="华文楷体" pitchFamily="2" charset="-122"/>
                      </a:rPr>
                      <m:t>𝐏</m:t>
                    </m:r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b="1" kern="0">
                        <a:latin typeface="Cambria Math"/>
                        <a:ea typeface="华文楷体" pitchFamily="2" charset="-122"/>
                      </a:rPr>
                      <m:t>𝐘</m:t>
                    </m:r>
                  </m:oMath>
                </a14:m>
                <a:r>
                  <a:rPr kumimoji="0" lang="en-US" altLang="zh-CN" b="1" kern="0" dirty="0" smtClean="0">
                    <a:latin typeface="华文楷体" pitchFamily="2" charset="-122"/>
                    <a:ea typeface="华文楷体" pitchFamily="2" charset="-122"/>
                  </a:rPr>
                  <a:t>,   </a:t>
                </a:r>
                <a:r>
                  <a:rPr kumimoji="0" lang="zh-CN" altLang="en-US" b="1" kern="0" dirty="0" smtClean="0">
                    <a:latin typeface="华文楷体" pitchFamily="2" charset="-122"/>
                    <a:ea typeface="华文楷体" pitchFamily="2" charset="-122"/>
                  </a:rPr>
                  <a:t>则</a:t>
                </a:r>
              </a:p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华文楷体" pitchFamily="2" charset="-122"/>
                    <a:ea typeface="华文楷体" pitchFamily="2" charset="-122"/>
                  </a:rPr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𝐗</m:t>
                        </m:r>
                      </m:e>
                      <m:sup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𝐗</m:t>
                    </m:r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 = </m:t>
                    </m:r>
                    <m:sSup>
                      <m:sSup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𝐘</m:t>
                        </m:r>
                      </m:e>
                      <m:sup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𝐏</m:t>
                        </m:r>
                      </m:e>
                      <m:sup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kumimoji="0" lang="en-US" altLang="zh-CN" b="1" kern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kumimoji="0" lang="en-US" altLang="zh-CN" b="1" ker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b="1" kern="0">
                        <a:latin typeface="Cambria Math"/>
                        <a:ea typeface="华文楷体" pitchFamily="2" charset="-122"/>
                      </a:rPr>
                      <m:t>𝐏</m:t>
                    </m:r>
                    <m:r>
                      <a:rPr kumimoji="0" lang="en-US" altLang="zh-CN" b="1" ker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b="1" kern="0">
                        <a:latin typeface="Cambria Math"/>
                        <a:ea typeface="华文楷体" pitchFamily="2" charset="-122"/>
                      </a:rPr>
                      <m:t>𝐘</m:t>
                    </m:r>
                    <m:r>
                      <a:rPr kumimoji="0" lang="en-US" altLang="zh-CN" b="1" kern="0">
                        <a:latin typeface="Cambria Math"/>
                        <a:ea typeface="华文楷体" pitchFamily="2" charset="-122"/>
                      </a:rPr>
                      <m:t>= </m:t>
                    </m:r>
                    <m:sSup>
                      <m:sSupPr>
                        <m:ctrlPr>
                          <a:rPr kumimoji="0" lang="en-US" altLang="zh-CN" b="1" i="1" ker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kumimoji="0" lang="en-US" altLang="zh-CN" b="1" kern="0">
                            <a:latin typeface="Cambria Math"/>
                            <a:ea typeface="华文楷体" pitchFamily="2" charset="-122"/>
                          </a:rPr>
                          <m:t>𝐘</m:t>
                        </m:r>
                      </m:e>
                      <m:sup>
                        <m:r>
                          <a:rPr kumimoji="0" lang="en-US" altLang="zh-CN" b="1" kern="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𝐃</m:t>
                    </m:r>
                    <m:r>
                      <a:rPr kumimoji="0" lang="en-US" altLang="zh-CN" b="1" i="1" kern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b="1" kern="0">
                        <a:latin typeface="Cambria Math"/>
                        <a:ea typeface="华文楷体" pitchFamily="2" charset="-122"/>
                      </a:rPr>
                      <m:t>𝐘</m:t>
                    </m:r>
                  </m:oMath>
                </a14:m>
                <a:endParaRPr kumimoji="0" lang="zh-CN" altLang="en-US" b="1" kern="0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华文楷体" pitchFamily="2" charset="-122"/>
                    <a:ea typeface="华文楷体" pitchFamily="2" charset="-122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kumimoji="0" lang="en-US" altLang="zh-CN" b="1" kern="0" dirty="0">
                        <a:latin typeface="Cambria Math"/>
                        <a:ea typeface="华文楷体" pitchFamily="2" charset="-122"/>
                      </a:rPr>
                      <m:t>=</m:t>
                    </m:r>
                    <m:r>
                      <a:rPr kumimoji="0" lang="en-US" altLang="zh-CN" b="1" kern="0" dirty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sSub>
                      <m:sSubPr>
                        <m:ctrlPr>
                          <a:rPr kumimoji="0" lang="en-US" altLang="zh-CN" b="1" i="1" kern="0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zh-CN" altLang="en-US" b="1" kern="0" dirty="0" smtClean="0">
                            <a:latin typeface="Cambria Math"/>
                            <a:ea typeface="华文楷体" pitchFamily="2" charset="-122"/>
                          </a:rPr>
                          <m:t>𝛌</m:t>
                        </m:r>
                      </m:e>
                      <m:sub>
                        <m:r>
                          <a:rPr kumimoji="0" lang="en-US" altLang="zh-CN" b="1" i="1" kern="0" dirty="0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kumimoji="0" lang="en-US" altLang="zh-CN" b="1" i="1" kern="0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𝟏</m:t>
                            </m:r>
                          </m:sub>
                        </m:sSub>
                      </m:e>
                      <m:sub/>
                      <m:sup>
                        <m:r>
                          <a:rPr kumimoji="0" lang="en-US" altLang="zh-CN" b="1" i="1" kern="0" dirty="0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bSup>
                    <m:r>
                      <a:rPr kumimoji="0" lang="en-US" altLang="zh-CN" b="1" i="1" kern="0" dirty="0" smtClean="0">
                        <a:latin typeface="Cambria Math"/>
                        <a:ea typeface="华文楷体" pitchFamily="2" charset="-122"/>
                      </a:rPr>
                      <m:t>+⋯ +</m:t>
                    </m:r>
                    <m:sSub>
                      <m:sSubPr>
                        <m:ctrlPr>
                          <a:rPr kumimoji="0" lang="en-US" altLang="zh-CN" b="1" i="1" kern="0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zh-CN" altLang="en-US" b="1" kern="0" dirty="0">
                            <a:latin typeface="Cambria Math"/>
                            <a:ea typeface="华文楷体" pitchFamily="2" charset="-122"/>
                          </a:rPr>
                          <m:t>𝛌</m:t>
                        </m:r>
                      </m:e>
                      <m:sub>
                        <m:r>
                          <a:rPr kumimoji="0" lang="en-US" altLang="zh-CN" b="1" i="1" kern="0" dirty="0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  <m:sSubSup>
                      <m:sSubSupPr>
                        <m:ctrlPr>
                          <a:rPr kumimoji="0" lang="en-US" altLang="zh-CN" b="1" i="1" kern="0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  <m:t>𝒏</m:t>
                            </m:r>
                          </m:sub>
                        </m:sSub>
                      </m:e>
                      <m:sub/>
                      <m:sup>
                        <m:r>
                          <a:rPr kumimoji="0" lang="en-US" altLang="zh-CN" b="1" i="1" kern="0" dirty="0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bSup>
                  </m:oMath>
                </a14:m>
                <a:endParaRPr kumimoji="0" lang="en-US" altLang="zh-CN" b="1" i="1" kern="0" dirty="0" smtClean="0">
                  <a:latin typeface="Cambria Math"/>
                  <a:ea typeface="华文楷体" pitchFamily="2" charset="-122"/>
                </a:endParaRPr>
              </a:p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1" kern="0" dirty="0" smtClean="0">
                          <a:latin typeface="Cambria Math"/>
                          <a:ea typeface="华文楷体" pitchFamily="2" charset="-122"/>
                        </a:rPr>
                        <m:t> </m:t>
                      </m:r>
                      <m:r>
                        <a:rPr kumimoji="0" lang="en-US" altLang="zh-CN" b="1" kern="0" dirty="0">
                          <a:latin typeface="Cambria Math"/>
                          <a:ea typeface="华文楷体" pitchFamily="2" charset="-122"/>
                        </a:rPr>
                        <m:t>= </m:t>
                      </m:r>
                      <m:sSub>
                        <m:sSubPr>
                          <m:ctrlPr>
                            <a:rPr kumimoji="0" lang="en-US" altLang="zh-CN" b="1" i="1" kern="0" dirty="0"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b="1" kern="0" dirty="0">
                              <a:latin typeface="Cambria Math"/>
                              <a:ea typeface="华文楷体" pitchFamily="2" charset="-122"/>
                            </a:rPr>
                            <m:t>𝛌</m:t>
                          </m:r>
                        </m:e>
                        <m:sub>
                          <m:r>
                            <a:rPr kumimoji="0" lang="en-US" altLang="zh-CN" b="1" i="1" kern="0" dirty="0"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bSup>
                        <m:sSubSupPr>
                          <m:ctrlPr>
                            <a:rPr kumimoji="0" lang="en-US" altLang="zh-CN" b="1" i="1" kern="0" dirty="0">
                              <a:latin typeface="Cambria Math"/>
                              <a:ea typeface="华文楷体" pitchFamily="2" charset="-122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kumimoji="0" lang="en-US" altLang="zh-CN" b="1" i="1" kern="0" dirty="0"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1" i="1" kern="0" dirty="0" smtClean="0">
                                  <a:latin typeface="Cambria Math"/>
                                  <a:ea typeface="华文楷体" pitchFamily="2" charset="-122"/>
                                </a:rPr>
                                <m:t>(</m:t>
                              </m:r>
                              <m:r>
                                <a:rPr kumimoji="0" lang="en-US" altLang="zh-CN" b="1" i="1" kern="0" dirty="0">
                                  <a:latin typeface="Cambria Math"/>
                                  <a:ea typeface="华文楷体" pitchFamily="2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kumimoji="0" lang="en-US" altLang="zh-CN" b="1" i="1" kern="0" dirty="0">
                                  <a:latin typeface="Cambria Math"/>
                                  <a:ea typeface="华文楷体" pitchFamily="2" charset="-122"/>
                                </a:rPr>
                                <m:t>𝟏</m:t>
                              </m:r>
                            </m:sub>
                          </m:sSub>
                        </m:e>
                        <m:sub/>
                        <m:sup>
                          <m:r>
                            <a:rPr kumimoji="0" lang="en-US" altLang="zh-CN" b="1" i="1" kern="0" dirty="0"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p>
                      </m:sSubSup>
                      <m:r>
                        <a:rPr kumimoji="0" lang="en-US" altLang="zh-CN" b="1" i="1" kern="0" dirty="0">
                          <a:latin typeface="Cambria Math"/>
                          <a:ea typeface="华文楷体" pitchFamily="2" charset="-122"/>
                        </a:rPr>
                        <m:t>+⋯ +</m:t>
                      </m:r>
                      <m:sSubSup>
                        <m:sSubSupPr>
                          <m:ctrlPr>
                            <a:rPr kumimoji="0" lang="en-US" altLang="zh-CN" b="1" i="1" kern="0" dirty="0">
                              <a:latin typeface="Cambria Math"/>
                              <a:ea typeface="华文楷体" pitchFamily="2" charset="-122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kumimoji="0" lang="en-US" altLang="zh-CN" b="1" i="1" kern="0" dirty="0"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1" i="1" kern="0" dirty="0">
                                  <a:latin typeface="Cambria Math"/>
                                  <a:ea typeface="华文楷体" pitchFamily="2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kumimoji="0" lang="en-US" altLang="zh-CN" b="1" i="1" kern="0" dirty="0">
                                  <a:latin typeface="Cambria Math"/>
                                  <a:ea typeface="华文楷体" pitchFamily="2" charset="-122"/>
                                </a:rPr>
                                <m:t>𝒏</m:t>
                              </m:r>
                            </m:sub>
                          </m:sSub>
                        </m:e>
                        <m:sub/>
                        <m:sup>
                          <m:r>
                            <a:rPr kumimoji="0" lang="en-US" altLang="zh-CN" b="1" i="1" kern="0" dirty="0"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p>
                      </m:sSubSup>
                      <m:r>
                        <a:rPr kumimoji="0" lang="en-US" altLang="zh-CN" b="1" i="1" kern="0" dirty="0" smtClean="0">
                          <a:latin typeface="Cambria Math"/>
                          <a:ea typeface="华文楷体" pitchFamily="2" charset="-122"/>
                        </a:rPr>
                        <m:t>)</m:t>
                      </m:r>
                    </m:oMath>
                  </m:oMathPara>
                </a14:m>
                <a:endParaRPr kumimoji="0" lang="zh-CN" altLang="en-US" b="1" kern="0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华文楷体" pitchFamily="2" charset="-122"/>
                    <a:ea typeface="华文楷体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b="1" i="1" kern="0" smtClean="0">
                        <a:latin typeface="Cambria Math"/>
                        <a:ea typeface="华文楷体" pitchFamily="2" charset="-122"/>
                      </a:rPr>
                      <m:t> − </m:t>
                    </m:r>
                    <m:d>
                      <m:d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kumimoji="0" lang="zh-CN" altLang="en-US" b="1" kern="0" dirty="0">
                                <a:latin typeface="Cambria Math"/>
                                <a:ea typeface="华文楷体" pitchFamily="2" charset="-122"/>
                              </a:rPr>
                              <m:t>𝛌</m:t>
                            </m:r>
                          </m:e>
                          <m:sub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kumimoji="0" lang="zh-CN" altLang="en-US" b="1" kern="0" dirty="0">
                                <a:latin typeface="Cambria Math"/>
                                <a:ea typeface="华文楷体" pitchFamily="2" charset="-122"/>
                              </a:rPr>
                              <m:t>𝛌</m:t>
                            </m:r>
                          </m:e>
                          <m:sub>
                            <m: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  <m:t>𝒔</m:t>
                            </m:r>
                            <m: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  <m:t>+</m:t>
                            </m:r>
                            <m: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  <m:t>𝟏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  <m:t>𝒔</m:t>
                            </m:r>
                            <m: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  <m:t>+</m:t>
                            </m:r>
                            <m: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  <m:t>𝟏</m:t>
                            </m:r>
                          </m:sub>
                        </m:sSub>
                      </m:e>
                      <m:sub/>
                      <m:sup>
                        <m: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bSup>
                    <m:r>
                      <a:rPr kumimoji="0" lang="en-US" altLang="zh-CN" b="1" i="1" kern="0" smtClean="0">
                        <a:latin typeface="Cambria Math"/>
                        <a:ea typeface="华文楷体" pitchFamily="2" charset="-122"/>
                      </a:rPr>
                      <m:t>−⋯−</m:t>
                    </m:r>
                  </m:oMath>
                </a14:m>
                <a:r>
                  <a:rPr kumimoji="0" lang="en-US" altLang="zh-CN" b="1" kern="0" dirty="0">
                    <a:ea typeface="华文楷体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b="1" i="1" ker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kumimoji="0" lang="zh-CN" altLang="en-US" b="1" kern="0" dirty="0">
                                <a:latin typeface="Cambria Math"/>
                                <a:ea typeface="华文楷体" pitchFamily="2" charset="-122"/>
                              </a:rPr>
                              <m:t>𝛌</m:t>
                            </m:r>
                          </m:e>
                          <m:sub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CN" b="1" i="1" kern="0">
                            <a:latin typeface="Cambria Math"/>
                            <a:ea typeface="华文楷体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kumimoji="0" lang="zh-CN" altLang="en-US" b="1" kern="0" dirty="0">
                                <a:latin typeface="Cambria Math"/>
                                <a:ea typeface="华文楷体" pitchFamily="2" charset="-122"/>
                              </a:rPr>
                              <m:t>𝛌</m:t>
                            </m:r>
                          </m:e>
                          <m:sub>
                            <m: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  <m:t>𝒏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  <m:t>𝒏</m:t>
                            </m:r>
                          </m:sub>
                        </m:sSub>
                      </m:e>
                      <m:sub/>
                      <m:sup>
                        <m: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bSup>
                  </m:oMath>
                </a14:m>
                <a:endParaRPr kumimoji="0" lang="en-US" altLang="zh-CN" b="1" kern="0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华文楷体" pitchFamily="2" charset="-122"/>
                    <a:ea typeface="华文楷体" pitchFamily="2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0" lang="en-US" altLang="zh-CN" b="1" i="1" kern="0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zh-CN" altLang="en-US" b="1" kern="0" dirty="0">
                            <a:latin typeface="Cambria Math"/>
                            <a:ea typeface="华文楷体" pitchFamily="2" charset="-122"/>
                          </a:rPr>
                          <m:t>𝛌</m:t>
                        </m:r>
                      </m:e>
                      <m:sub>
                        <m: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(</m:t>
                            </m:r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𝟏</m:t>
                            </m:r>
                          </m:sub>
                        </m:sSub>
                      </m:e>
                      <m:sub/>
                      <m:sup>
                        <m: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bSup>
                    <m:r>
                      <a:rPr kumimoji="0" lang="en-US" altLang="zh-CN" b="1" i="1" kern="0" dirty="0">
                        <a:latin typeface="Cambria Math"/>
                        <a:ea typeface="华文楷体" pitchFamily="2" charset="-122"/>
                      </a:rPr>
                      <m:t>+⋯ +</m:t>
                    </m:r>
                    <m:sSubSup>
                      <m:sSubSupPr>
                        <m:ctrlP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altLang="zh-CN" b="1" i="1" kern="0" dirty="0">
                                <a:latin typeface="Cambria Math"/>
                                <a:ea typeface="华文楷体" pitchFamily="2" charset="-122"/>
                              </a:rPr>
                              <m:t>𝒏</m:t>
                            </m:r>
                          </m:sub>
                        </m:sSub>
                      </m:e>
                      <m:sub/>
                      <m:sup>
                        <m: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bSup>
                    <m:r>
                      <a:rPr kumimoji="0" lang="en-US" altLang="zh-CN" b="1" i="1" kern="0" dirty="0">
                        <a:latin typeface="Cambria Math"/>
                        <a:ea typeface="华文楷体" pitchFamily="2" charset="-122"/>
                      </a:rPr>
                      <m:t>)</m:t>
                    </m:r>
                    <m:r>
                      <a:rPr kumimoji="0" lang="en-US" altLang="zh-CN" b="1" i="1" kern="0" dirty="0" smtClean="0">
                        <a:latin typeface="Cambria Math"/>
                        <a:ea typeface="华文楷体" pitchFamily="2" charset="-122"/>
                      </a:rPr>
                      <m:t>=</m:t>
                    </m:r>
                    <m:sSub>
                      <m:sSubPr>
                        <m:ctrlP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zh-CN" altLang="en-US" b="1" kern="0" dirty="0">
                            <a:latin typeface="Cambria Math"/>
                            <a:ea typeface="华文楷体" pitchFamily="2" charset="-122"/>
                          </a:rPr>
                          <m:t>𝛌</m:t>
                        </m:r>
                      </m:e>
                      <m:sub>
                        <m:r>
                          <a:rPr kumimoji="0" lang="en-US" altLang="zh-CN" b="1" i="1" kern="0" dirty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kumimoji="0" lang="en-US" altLang="zh-CN" b="1" i="1" kern="0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dPr>
                          <m:e>
                            <m:r>
                              <a:rPr kumimoji="0" lang="en-US" altLang="zh-CN" b="1" i="1" kern="0" dirty="0" smtClean="0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  <m:r>
                              <a:rPr kumimoji="0" lang="en-US" altLang="zh-CN" b="1" kern="0" dirty="0" smtClean="0">
                                <a:latin typeface="Cambria Math"/>
                                <a:ea typeface="华文楷体" pitchFamily="2" charset="-122"/>
                              </a:rPr>
                              <m:t>𝐗</m:t>
                            </m:r>
                            <m:r>
                              <a:rPr kumimoji="0" lang="en-US" altLang="zh-CN" b="1" kern="0" dirty="0" smtClean="0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kumimoji="0" lang="en-US" altLang="zh-CN" b="1" i="1" kern="0" dirty="0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p>
                  </m:oMath>
                </a14:m>
                <a:endParaRPr kumimoji="0" lang="en-US" altLang="zh-CN" b="1" kern="0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40000"/>
                  </a:lnSpc>
                  <a:buFontTx/>
                  <a:buNone/>
                </a:pPr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       等号成立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  <a:ea typeface="华文楷体" pitchFamily="2" charset="-122"/>
                      </a:rPr>
                      <m:t>⟺</m:t>
                    </m:r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 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=⋯=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endParaRPr kumimoji="0" lang="en-US" altLang="zh-CN" b="1" kern="0" dirty="0" smtClean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1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blipFill rotWithShape="1">
                <a:blip r:embed="rId2"/>
                <a:stretch>
                  <a:fillRect l="-1852" b="-45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18"/>
          <p:cNvSpPr>
            <a:spLocks noChangeArrowheads="1"/>
          </p:cNvSpPr>
          <p:nvPr/>
        </p:nvSpPr>
        <p:spPr bwMode="auto">
          <a:xfrm>
            <a:off x="776264" y="4005063"/>
            <a:ext cx="7756176" cy="720725"/>
          </a:xfrm>
          <a:prstGeom prst="roundRect">
            <a:avLst>
              <a:gd name="adj" fmla="val 16667"/>
            </a:avLst>
          </a:prstGeom>
          <a:solidFill>
            <a:srgbClr val="80808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95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/>
              <p:cNvSpPr txBox="1">
                <a:spLocks noChangeArrowheads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华文楷体" pitchFamily="2" charset="-122"/>
                    <a:ea typeface="华文楷体" pitchFamily="2" charset="-122"/>
                  </a:rPr>
                  <a:t>若   </a:t>
                </a:r>
                <a14:m>
                  <m:oMath xmlns:m="http://schemas.openxmlformats.org/officeDocument/2006/math"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𝐗</m:t>
                    </m:r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=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  <m:t>𝒚</m:t>
                        </m:r>
                      </m:e>
                      <m:sub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+⋯+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  <m:t>𝒚</m:t>
                        </m:r>
                      </m:e>
                      <m:sub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𝐧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𝐧</m:t>
                        </m:r>
                      </m:sub>
                    </m:sSub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=</m:t>
                    </m:r>
                  </m:oMath>
                </a14:m>
                <a:r>
                  <a:rPr kumimoji="0" lang="en-US" altLang="zh-CN" b="1" kern="0" dirty="0">
                    <a:ea typeface="华文楷体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b="1" kern="0">
                        <a:latin typeface="Cambria Math"/>
                        <a:ea typeface="华文楷体" pitchFamily="2" charset="-122"/>
                      </a:rPr>
                      <m:t>𝐏</m:t>
                    </m:r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b="1" kern="0">
                        <a:latin typeface="Cambria Math"/>
                        <a:ea typeface="华文楷体" pitchFamily="2" charset="-122"/>
                      </a:rPr>
                      <m:t>𝐘</m:t>
                    </m:r>
                  </m:oMath>
                </a14:m>
                <a:r>
                  <a:rPr kumimoji="0" lang="en-US" altLang="zh-CN" b="1" kern="0" dirty="0" smtClean="0">
                    <a:latin typeface="华文楷体" pitchFamily="2" charset="-122"/>
                    <a:ea typeface="华文楷体" pitchFamily="2" charset="-122"/>
                  </a:rPr>
                  <a:t>,   </a:t>
                </a:r>
                <a:r>
                  <a:rPr kumimoji="0" lang="zh-CN" altLang="en-US" b="1" kern="0" dirty="0" smtClean="0">
                    <a:latin typeface="华文楷体" pitchFamily="2" charset="-122"/>
                    <a:ea typeface="华文楷体" pitchFamily="2" charset="-122"/>
                  </a:rPr>
                  <a:t>则有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华文楷体" pitchFamily="2" charset="-122"/>
                    <a:ea typeface="华文楷体" pitchFamily="2" charset="-122"/>
                  </a:rPr>
                  <a:t>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𝐗</m:t>
                        </m:r>
                      </m:e>
                      <m:sup>
                        <m:r>
                          <a:rPr kumimoji="0" lang="en-US" altLang="zh-CN" b="1" kern="0" smtClean="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b="1" kern="0" smtClean="0">
                        <a:latin typeface="Cambria Math"/>
                        <a:ea typeface="华文楷体" pitchFamily="2" charset="-122"/>
                      </a:rPr>
                      <m:t>𝐗</m:t>
                    </m:r>
                    <m:r>
                      <a:rPr kumimoji="0" lang="en-US" altLang="zh-CN" b="1" i="0" kern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sSub>
                      <m:sSubPr>
                        <m:ctrlP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en-US" altLang="zh-CN" i="1" ker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kumimoji="0" lang="zh-CN" altLang="en-US" kern="0" dirty="0">
                            <a:latin typeface="Cambria Math"/>
                            <a:ea typeface="华文楷体" pitchFamily="2" charset="-122"/>
                          </a:rPr>
                          <m:t>𝛌</m:t>
                        </m:r>
                      </m:e>
                      <m:sub>
                        <m: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kumimoji="0" lang="en-US" altLang="zh-CN" i="1" kern="0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zh-CN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dPr>
                          <m:e>
                            <m:r>
                              <a:rPr kumimoji="0" lang="en-US" altLang="zh-CN" i="1" kern="0" dirty="0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  <m:r>
                              <a:rPr kumimoji="0" lang="en-US" altLang="zh-CN" kern="0" dirty="0">
                                <a:latin typeface="Cambria Math"/>
                                <a:ea typeface="华文楷体" pitchFamily="2" charset="-122"/>
                              </a:rPr>
                              <m:t>𝐗</m:t>
                            </m:r>
                            <m:r>
                              <a:rPr kumimoji="0" lang="en-US" altLang="zh-CN" kern="0" dirty="0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p>
                  </m:oMath>
                </a14:m>
                <a:endParaRPr kumimoji="0" lang="en-US" altLang="zh-CN" b="1" kern="0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   等号成立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  <a:ea typeface="华文楷体" pitchFamily="2" charset="-122"/>
                      </a:rPr>
                      <m:t>⟺</m:t>
                    </m:r>
                    <m:r>
                      <a:rPr lang="en-US" altLang="zh-CN" b="1" i="0" smtClean="0">
                        <a:latin typeface="Cambria Math"/>
                        <a:ea typeface="华文楷体" pitchFamily="2" charset="-122"/>
                      </a:rPr>
                      <m:t>  </m:t>
                    </m:r>
                    <m:r>
                      <a:rPr kumimoji="0" lang="en-US" altLang="zh-CN" kern="0">
                        <a:latin typeface="Cambria Math"/>
                        <a:ea typeface="华文楷体" pitchFamily="2" charset="-122"/>
                      </a:rPr>
                      <m:t>𝐗</m:t>
                    </m:r>
                    <m:r>
                      <a:rPr kumimoji="0" lang="en-US" altLang="zh-CN" kern="0">
                        <a:latin typeface="Cambria Math"/>
                        <a:ea typeface="华文楷体" pitchFamily="2" charset="-122"/>
                      </a:rPr>
                      <m:t>=</m:t>
                    </m:r>
                    <m:sSub>
                      <m:sSubPr>
                        <m:ctrlPr>
                          <a:rPr kumimoji="0" lang="en-US" altLang="zh-CN" i="1" ker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en-US" altLang="zh-CN" i="1" kern="0">
                            <a:latin typeface="Cambria Math"/>
                            <a:ea typeface="华文楷体" pitchFamily="2" charset="-122"/>
                          </a:rPr>
                          <m:t>𝒚</m:t>
                        </m:r>
                      </m:e>
                      <m:sub>
                        <m:r>
                          <a:rPr kumimoji="0" lang="en-US" altLang="zh-CN" ker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i="1" ker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zh-CN" altLang="en-US" ker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kumimoji="0" lang="en-US" altLang="zh-CN" ker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kumimoji="0" lang="en-US" altLang="zh-CN" kern="0">
                        <a:latin typeface="Cambria Math"/>
                        <a:ea typeface="华文楷体" pitchFamily="2" charset="-122"/>
                      </a:rPr>
                      <m:t>+⋯+</m:t>
                    </m:r>
                    <m:sSub>
                      <m:sSubPr>
                        <m:ctrlPr>
                          <a:rPr kumimoji="0" lang="en-US" altLang="zh-CN" i="1" ker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en-US" altLang="zh-CN" i="1" kern="0">
                            <a:latin typeface="Cambria Math"/>
                            <a:ea typeface="华文楷体" pitchFamily="2" charset="-122"/>
                          </a:rPr>
                          <m:t>𝒚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</m:sub>
                    </m:sSub>
                    <m:sSub>
                      <m:sSubPr>
                        <m:ctrlPr>
                          <a:rPr kumimoji="0" lang="en-US" altLang="zh-CN" i="1" ker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kumimoji="0" lang="zh-CN" altLang="en-US" ker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0" lang="en-US" altLang="zh-CN" b="1" kern="0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   即 </a:t>
                </a:r>
                <a14:m>
                  <m:oMath xmlns:m="http://schemas.openxmlformats.org/officeDocument/2006/math">
                    <m:r>
                      <a:rPr kumimoji="0" lang="en-US" altLang="zh-CN" kern="0">
                        <a:latin typeface="Cambria Math"/>
                        <a:ea typeface="华文楷体" pitchFamily="2" charset="-122"/>
                      </a:rPr>
                      <m:t>𝐗</m:t>
                    </m:r>
                  </m:oMath>
                </a14:m>
                <a:r>
                  <a:rPr lang="zh-CN" altLang="en-US" dirty="0" smtClean="0">
                    <a:sym typeface="Symbol" pitchFamily="18" charset="2"/>
                  </a:rPr>
                  <a:t> </a:t>
                </a:r>
                <a:r>
                  <a:rPr lang="zh-CN" altLang="en-US" dirty="0">
                    <a:latin typeface="华文楷体" pitchFamily="2" charset="-122"/>
                    <a:ea typeface="华文楷体" pitchFamily="2" charset="-122"/>
                  </a:rPr>
                  <a:t>落在最大特征值 </a:t>
                </a:r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dirty="0" smtClean="0">
                    <a:latin typeface="Times New Roman" pitchFamily="18" charset="0"/>
                    <a:sym typeface="Symbol" pitchFamily="18" charset="2"/>
                  </a:rPr>
                  <a:t></a:t>
                </a:r>
                <a:r>
                  <a:rPr lang="en-US" altLang="zh-CN" baseline="-30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zh-CN" altLang="en-US" dirty="0">
                    <a:latin typeface="华文楷体" pitchFamily="2" charset="-122"/>
                    <a:ea typeface="华文楷体" pitchFamily="2" charset="-122"/>
                  </a:rPr>
                  <a:t>的特征子空间</a:t>
                </a:r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内</a:t>
                </a:r>
                <a:r>
                  <a:rPr lang="en-US" altLang="zh-CN" dirty="0" smtClean="0">
                    <a:latin typeface="华文楷体" pitchFamily="2" charset="-122"/>
                    <a:ea typeface="华文楷体" pitchFamily="2" charset="-122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en-US" altLang="zh-CN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dirty="0">
                    <a:latin typeface="华文楷体" pitchFamily="2" charset="-122"/>
                    <a:ea typeface="华文楷体" pitchFamily="2" charset="-122"/>
                  </a:rPr>
                  <a:t>同</a:t>
                </a:r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理</a:t>
                </a:r>
                <a:r>
                  <a:rPr lang="en-US" altLang="zh-CN" dirty="0" smtClean="0">
                    <a:latin typeface="华文楷体" pitchFamily="2" charset="-122"/>
                    <a:ea typeface="华文楷体" pitchFamily="2" charset="-122"/>
                  </a:rPr>
                  <a:t>, </a:t>
                </a:r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有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i="1" ker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kumimoji="0" lang="en-US" altLang="zh-CN" kern="0">
                            <a:latin typeface="Cambria Math"/>
                            <a:ea typeface="华文楷体" pitchFamily="2" charset="-122"/>
                          </a:rPr>
                          <m:t>𝐗</m:t>
                        </m:r>
                      </m:e>
                      <m:sup>
                        <m:r>
                          <a:rPr kumimoji="0" lang="en-US" altLang="zh-CN" kern="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kumimoji="0" lang="en-US" altLang="zh-CN" kern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kumimoji="0" lang="en-US" altLang="zh-CN" ker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kern="0">
                        <a:latin typeface="Cambria Math"/>
                        <a:ea typeface="华文楷体" pitchFamily="2" charset="-122"/>
                      </a:rPr>
                      <m:t>𝐗</m:t>
                    </m:r>
                    <m:r>
                      <a:rPr kumimoji="0" lang="en-US" altLang="zh-CN" ker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i="1" kern="0" dirty="0" smtClean="0"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kumimoji="0" lang="en-US" altLang="zh-CN" i="1" kern="0" dirty="0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kumimoji="0" lang="zh-CN" altLang="en-US" kern="0" dirty="0">
                            <a:latin typeface="Cambria Math"/>
                            <a:ea typeface="华文楷体" pitchFamily="2" charset="-122"/>
                          </a:rPr>
                          <m:t>𝛌</m:t>
                        </m:r>
                      </m:e>
                      <m:sub>
                        <m:r>
                          <a:rPr kumimoji="0" lang="en-US" altLang="zh-CN" b="1" i="1" kern="0" dirty="0" smtClean="0">
                            <a:latin typeface="Cambria Math"/>
                            <a:ea typeface="Cambria Math"/>
                          </a:rPr>
                          <m:t>𝒏</m:t>
                        </m:r>
                      </m:sub>
                    </m:sSub>
                    <m:sSup>
                      <m:sSupPr>
                        <m:ctrlP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zh-CN" i="1" kern="0" dirty="0">
                                <a:latin typeface="Cambria Math"/>
                                <a:ea typeface="华文楷体" pitchFamily="2" charset="-122"/>
                              </a:rPr>
                            </m:ctrlPr>
                          </m:dPr>
                          <m:e>
                            <m:r>
                              <a:rPr kumimoji="0" lang="en-US" altLang="zh-CN" i="1" kern="0" dirty="0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  <m:r>
                              <a:rPr kumimoji="0" lang="en-US" altLang="zh-CN" kern="0" dirty="0">
                                <a:latin typeface="Cambria Math"/>
                                <a:ea typeface="华文楷体" pitchFamily="2" charset="-122"/>
                              </a:rPr>
                              <m:t>𝐗</m:t>
                            </m:r>
                            <m:r>
                              <a:rPr kumimoji="0" lang="en-US" altLang="zh-CN" kern="0" dirty="0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kumimoji="0" lang="en-US" altLang="zh-CN" i="1" kern="0" dirty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p>
                    <m:r>
                      <a:rPr kumimoji="0" lang="en-US" altLang="zh-CN" b="1" i="0" kern="0" dirty="0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en-US" altLang="zh-CN" dirty="0" smtClean="0">
                    <a:latin typeface="华文楷体" pitchFamily="2" charset="-122"/>
                    <a:ea typeface="华文楷体" pitchFamily="2" charset="-122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en-US" altLang="zh-CN" dirty="0" smtClean="0">
                    <a:latin typeface="华文楷体" pitchFamily="2" charset="-122"/>
                    <a:ea typeface="华文楷体" pitchFamily="2" charset="-122"/>
                  </a:rPr>
                  <a:t>  </a:t>
                </a:r>
                <a:endParaRPr lang="zh-CN" altLang="en-US" dirty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kumimoji="0" lang="en-US" altLang="zh-CN" b="1" kern="0" dirty="0" smtClean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5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blipFill rotWithShape="1">
                <a:blip r:embed="rId2"/>
                <a:stretch>
                  <a:fillRect l="-18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:</a:t>
            </a:r>
            <a:r>
              <a:rPr lang="en-US" altLang="zh-CN" b="1" i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实二次型</a:t>
            </a:r>
            <a:r>
              <a:rPr lang="zh-CN" altLang="en-US" b="1" i="1" dirty="0" smtClean="0">
                <a:latin typeface="Times New Roman" pitchFamily="18" charset="0"/>
              </a:rPr>
              <a:t>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, y )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b="1" dirty="0" smtClean="0">
                <a:latin typeface="Times New Roman" pitchFamily="18" charset="0"/>
              </a:rPr>
              <a:t>  2 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dirty="0" smtClean="0">
                <a:latin typeface="Times New Roman" pitchFamily="18" charset="0"/>
              </a:rPr>
              <a:t> y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在单位圆  </a:t>
            </a:r>
            <a:r>
              <a:rPr lang="en-US" altLang="zh-CN" b="1" dirty="0" smtClean="0">
                <a:latin typeface="Times New Roman" pitchFamily="18" charset="0"/>
              </a:rPr>
              <a:t>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 smtClean="0">
                <a:latin typeface="Times New Roman" pitchFamily="18" charset="0"/>
              </a:rPr>
              <a:t> y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1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上的最大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最小值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zh-CN" altLang="en-US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   </a:t>
            </a:r>
          </a:p>
        </p:txBody>
      </p:sp>
      <p:pic>
        <p:nvPicPr>
          <p:cNvPr id="58371" name="Picture 3" descr="花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3495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:</a:t>
            </a:r>
            <a:r>
              <a:rPr lang="en-US" altLang="zh-CN" b="1" i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实二次型</a:t>
            </a:r>
            <a:r>
              <a:rPr lang="zh-CN" altLang="en-US" b="1" i="1" dirty="0" smtClean="0">
                <a:latin typeface="Times New Roman" pitchFamily="18" charset="0"/>
              </a:rPr>
              <a:t>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, y )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b="1" dirty="0" smtClean="0">
                <a:latin typeface="Times New Roman" pitchFamily="18" charset="0"/>
              </a:rPr>
              <a:t>  2 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 y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在单位圆  </a:t>
            </a:r>
            <a:r>
              <a:rPr lang="en-US" altLang="zh-CN" b="1" dirty="0" smtClean="0">
                <a:latin typeface="Times New Roman" pitchFamily="18" charset="0"/>
              </a:rPr>
              <a:t>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 smtClean="0">
                <a:latin typeface="Times New Roman" pitchFamily="18" charset="0"/>
              </a:rPr>
              <a:t> y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1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上的最大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最小值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zh-CN" altLang="en-US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   </a:t>
            </a:r>
          </a:p>
        </p:txBody>
      </p:sp>
      <p:pic>
        <p:nvPicPr>
          <p:cNvPr id="57347" name="Picture 3" descr="untitle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27647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23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4"/>
          <p:cNvSpPr>
            <a:spLocks noChangeArrowheads="1"/>
          </p:cNvSpPr>
          <p:nvPr/>
        </p:nvSpPr>
        <p:spPr bwMode="auto">
          <a:xfrm>
            <a:off x="755650" y="3141663"/>
            <a:ext cx="1728788" cy="792162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8307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8229600" cy="3992563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smtClean="0">
                <a:latin typeface="Times New Roman" pitchFamily="18" charset="0"/>
              </a:rPr>
              <a:t>实对称矩阵正交对角化 </a:t>
            </a:r>
            <a:r>
              <a:rPr lang="en-US" altLang="zh-CN" sz="3600" b="1" smtClean="0">
                <a:latin typeface="Times New Roman" pitchFamily="18" charset="0"/>
              </a:rPr>
              <a:t>( </a:t>
            </a:r>
            <a:r>
              <a:rPr lang="zh-CN" altLang="en-US" sz="3600" b="1" smtClean="0">
                <a:latin typeface="Times New Roman" pitchFamily="18" charset="0"/>
              </a:rPr>
              <a:t>正交替换 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600" b="1" smtClean="0">
                <a:latin typeface="Times New Roman" pitchFamily="18" charset="0"/>
              </a:rPr>
              <a:t>配方法</a:t>
            </a:r>
          </a:p>
        </p:txBody>
      </p:sp>
      <p:pic>
        <p:nvPicPr>
          <p:cNvPr id="98308" name="Picture 1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9" name="Rectangle 17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Times New Roman" pitchFamily="18" charset="0"/>
              </a:rPr>
              <a:t>化标准型的三种方式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 smtClean="0"/>
              <a:t>例 </a:t>
            </a:r>
            <a:r>
              <a:rPr lang="en-US" altLang="zh-CN" b="1" smtClean="0">
                <a:latin typeface="Times New Roman" pitchFamily="18" charset="0"/>
              </a:rPr>
              <a:t>2 .</a:t>
            </a:r>
            <a:r>
              <a:rPr lang="en-US" altLang="zh-CN" b="1" smtClean="0"/>
              <a:t>  </a:t>
            </a:r>
            <a:r>
              <a:rPr lang="zh-CN" altLang="en-US" b="1" smtClean="0"/>
              <a:t>用配方法将二次型化为 </a:t>
            </a:r>
            <a:r>
              <a:rPr lang="en-US" altLang="zh-CN" b="1" smtClean="0">
                <a:latin typeface="Times New Roman" pitchFamily="18" charset="0"/>
              </a:rPr>
              <a:t>Q</a:t>
            </a:r>
            <a:r>
              <a:rPr lang="en-US" altLang="zh-CN" b="1" smtClean="0"/>
              <a:t> </a:t>
            </a:r>
            <a:r>
              <a:rPr lang="zh-CN" altLang="en-US" b="1" smtClean="0"/>
              <a:t>上的标准型</a:t>
            </a:r>
          </a:p>
          <a:p>
            <a:pPr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</a:p>
        </p:txBody>
      </p:sp>
      <p:graphicFrame>
        <p:nvGraphicFramePr>
          <p:cNvPr id="99332" name="Object 4"/>
          <p:cNvGraphicFramePr>
            <a:graphicFrameLocks noChangeAspect="1"/>
          </p:cNvGraphicFramePr>
          <p:nvPr/>
        </p:nvGraphicFramePr>
        <p:xfrm>
          <a:off x="855663" y="2617788"/>
          <a:ext cx="58467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4" name="公式" r:id="rId3" imgW="1981200" imgH="266700" progId="Equation.3">
                  <p:embed/>
                </p:oleObj>
              </mc:Choice>
              <mc:Fallback>
                <p:oleObj name="公式" r:id="rId3" imgW="1981200" imgH="266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63" y="2617788"/>
                        <a:ext cx="5846762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3419475" y="3716338"/>
          <a:ext cx="4879975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5" name="公式" r:id="rId5" imgW="1600200" imgH="228600" progId="Equation.3">
                  <p:embed/>
                </p:oleObj>
              </mc:Choice>
              <mc:Fallback>
                <p:oleObj name="公式" r:id="rId5" imgW="16002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716338"/>
                        <a:ext cx="4879975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4" name="Object 2"/>
          <p:cNvGraphicFramePr>
            <a:graphicFrameLocks noChangeAspect="1"/>
          </p:cNvGraphicFramePr>
          <p:nvPr/>
        </p:nvGraphicFramePr>
        <p:xfrm>
          <a:off x="468313" y="457200"/>
          <a:ext cx="59912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2" name="公式" r:id="rId3" imgW="1981200" imgH="266700" progId="Equation.3">
                  <p:embed/>
                </p:oleObj>
              </mc:Choice>
              <mc:Fallback>
                <p:oleObj name="公式" r:id="rId3" imgW="1981200" imgH="266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57200"/>
                        <a:ext cx="599122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5" name="Object 3"/>
          <p:cNvGraphicFramePr>
            <a:graphicFrameLocks noChangeAspect="1"/>
          </p:cNvGraphicFramePr>
          <p:nvPr/>
        </p:nvGraphicFramePr>
        <p:xfrm>
          <a:off x="3030538" y="1341438"/>
          <a:ext cx="47402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3" name="公式" r:id="rId5" imgW="1562100" imgH="228600" progId="Equation.3">
                  <p:embed/>
                </p:oleObj>
              </mc:Choice>
              <mc:Fallback>
                <p:oleObj name="公式" r:id="rId5" imgW="15621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1341438"/>
                        <a:ext cx="474027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04104" name="AutoShape 8"/>
          <p:cNvSpPr>
            <a:spLocks noChangeArrowheads="1"/>
          </p:cNvSpPr>
          <p:nvPr/>
        </p:nvSpPr>
        <p:spPr bwMode="auto">
          <a:xfrm>
            <a:off x="900113" y="2492375"/>
            <a:ext cx="3959225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50195"/>
            </a:srgbClr>
          </a:solidFill>
          <a:ln w="3175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404105" name="Object 9"/>
          <p:cNvGraphicFramePr>
            <a:graphicFrameLocks noChangeAspect="1"/>
          </p:cNvGraphicFramePr>
          <p:nvPr/>
        </p:nvGraphicFramePr>
        <p:xfrm>
          <a:off x="539750" y="2420938"/>
          <a:ext cx="82454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4" name="公式" r:id="rId7" imgW="2679700" imgH="266700" progId="Equation.3">
                  <p:embed/>
                </p:oleObj>
              </mc:Choice>
              <mc:Fallback>
                <p:oleObj name="公式" r:id="rId7" imgW="2679700" imgH="266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420938"/>
                        <a:ext cx="8245475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04106" name="AutoShape 10"/>
          <p:cNvSpPr>
            <a:spLocks noChangeArrowheads="1"/>
          </p:cNvSpPr>
          <p:nvPr/>
        </p:nvSpPr>
        <p:spPr bwMode="auto">
          <a:xfrm>
            <a:off x="900113" y="3573463"/>
            <a:ext cx="6264275" cy="792162"/>
          </a:xfrm>
          <a:prstGeom prst="roundRect">
            <a:avLst>
              <a:gd name="adj" fmla="val 16667"/>
            </a:avLst>
          </a:prstGeom>
          <a:solidFill>
            <a:srgbClr val="FF9900">
              <a:alpha val="50195"/>
            </a:srgbClr>
          </a:solidFill>
          <a:ln w="3175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404107" name="Object 11"/>
          <p:cNvGraphicFramePr>
            <a:graphicFrameLocks noChangeAspect="1"/>
          </p:cNvGraphicFramePr>
          <p:nvPr/>
        </p:nvGraphicFramePr>
        <p:xfrm>
          <a:off x="539750" y="3573463"/>
          <a:ext cx="656590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5" name="公式" r:id="rId9" imgW="2132674" imgH="266584" progId="Equation.3">
                  <p:embed/>
                </p:oleObj>
              </mc:Choice>
              <mc:Fallback>
                <p:oleObj name="公式" r:id="rId9" imgW="2132674" imgH="26658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573463"/>
                        <a:ext cx="6565900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4108" name="Object 12"/>
          <p:cNvGraphicFramePr>
            <a:graphicFrameLocks noChangeAspect="1"/>
          </p:cNvGraphicFramePr>
          <p:nvPr/>
        </p:nvGraphicFramePr>
        <p:xfrm>
          <a:off x="2203450" y="4562475"/>
          <a:ext cx="660558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6" name="公式" r:id="rId11" imgW="2145369" imgH="266584" progId="Equation.3">
                  <p:embed/>
                </p:oleObj>
              </mc:Choice>
              <mc:Fallback>
                <p:oleObj name="公式" r:id="rId11" imgW="2145369" imgH="26658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450" y="4562475"/>
                        <a:ext cx="660558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4109" name="Object 13"/>
          <p:cNvGraphicFramePr>
            <a:graphicFrameLocks noChangeAspect="1"/>
          </p:cNvGraphicFramePr>
          <p:nvPr/>
        </p:nvGraphicFramePr>
        <p:xfrm>
          <a:off x="600075" y="5497513"/>
          <a:ext cx="809148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7" name="公式" r:id="rId13" imgW="2628900" imgH="266700" progId="Equation.3">
                  <p:embed/>
                </p:oleObj>
              </mc:Choice>
              <mc:Fallback>
                <p:oleObj name="公式" r:id="rId13" imgW="2628900" imgH="2667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5497513"/>
                        <a:ext cx="809148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0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0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0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0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0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0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0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0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0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0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0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0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04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04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40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4104" grpId="0" animBg="1"/>
      <p:bldP spid="640410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78" name="Object 3"/>
          <p:cNvGraphicFramePr>
            <a:graphicFrameLocks noChangeAspect="1"/>
          </p:cNvGraphicFramePr>
          <p:nvPr/>
        </p:nvGraphicFramePr>
        <p:xfrm>
          <a:off x="358775" y="476250"/>
          <a:ext cx="8113713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3" name="公式" r:id="rId3" imgW="2768600" imgH="266700" progId="Equation.3">
                  <p:embed/>
                </p:oleObj>
              </mc:Choice>
              <mc:Fallback>
                <p:oleObj name="公式" r:id="rId3" imgW="2768600" imgH="266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476250"/>
                        <a:ext cx="8113713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20230" name="AutoShape 6"/>
          <p:cNvSpPr>
            <a:spLocks noChangeArrowheads="1"/>
          </p:cNvSpPr>
          <p:nvPr/>
        </p:nvSpPr>
        <p:spPr bwMode="auto">
          <a:xfrm>
            <a:off x="5219700" y="1628775"/>
            <a:ext cx="3384550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50195"/>
            </a:srgbClr>
          </a:solidFill>
          <a:ln w="3175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220234" name="Object 10"/>
          <p:cNvGraphicFramePr>
            <a:graphicFrameLocks noChangeAspect="1"/>
          </p:cNvGraphicFramePr>
          <p:nvPr/>
        </p:nvGraphicFramePr>
        <p:xfrm>
          <a:off x="611188" y="1628775"/>
          <a:ext cx="821055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4" name="公式" r:id="rId5" imgW="2667000" imgH="266700" progId="Equation.3">
                  <p:embed/>
                </p:oleObj>
              </mc:Choice>
              <mc:Fallback>
                <p:oleObj name="公式" r:id="rId5" imgW="2667000" imgH="266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628775"/>
                        <a:ext cx="821055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20235" name="Object 11"/>
          <p:cNvGraphicFramePr>
            <a:graphicFrameLocks noChangeAspect="1"/>
          </p:cNvGraphicFramePr>
          <p:nvPr/>
        </p:nvGraphicFramePr>
        <p:xfrm>
          <a:off x="4500563" y="2636838"/>
          <a:ext cx="265906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5" name="公式" r:id="rId7" imgW="888614" imgH="266584" progId="Equation.3">
                  <p:embed/>
                </p:oleObj>
              </mc:Choice>
              <mc:Fallback>
                <p:oleObj name="公式" r:id="rId7" imgW="888614" imgH="26658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636838"/>
                        <a:ext cx="2659062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20236" name="Object 12"/>
          <p:cNvGraphicFramePr>
            <a:graphicFrameLocks noChangeAspect="1"/>
          </p:cNvGraphicFramePr>
          <p:nvPr/>
        </p:nvGraphicFramePr>
        <p:xfrm>
          <a:off x="684213" y="3573463"/>
          <a:ext cx="777875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6" name="公式" r:id="rId9" imgW="2527300" imgH="266700" progId="Equation.3">
                  <p:embed/>
                </p:oleObj>
              </mc:Choice>
              <mc:Fallback>
                <p:oleObj name="公式" r:id="rId9" imgW="2527300" imgH="266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573463"/>
                        <a:ext cx="777875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20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20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20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0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20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20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20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20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20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0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20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20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20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02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26" name="Object 2"/>
          <p:cNvGraphicFramePr>
            <a:graphicFrameLocks noChangeAspect="1"/>
          </p:cNvGraphicFramePr>
          <p:nvPr/>
        </p:nvGraphicFramePr>
        <p:xfrm>
          <a:off x="660400" y="476250"/>
          <a:ext cx="56070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4" name="公式" r:id="rId3" imgW="1854200" imgH="254000" progId="Equation.3">
                  <p:embed/>
                </p:oleObj>
              </mc:Choice>
              <mc:Fallback>
                <p:oleObj name="公式" r:id="rId3" imgW="1854200" imgH="254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476250"/>
                        <a:ext cx="560705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3165475" y="1341438"/>
          <a:ext cx="44704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5" name="公式" r:id="rId5" imgW="1473200" imgH="228600" progId="Equation.3">
                  <p:embed/>
                </p:oleObj>
              </mc:Choice>
              <mc:Fallback>
                <p:oleObj name="公式" r:id="rId5" imgW="14732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341438"/>
                        <a:ext cx="447040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8" name="Object 5"/>
          <p:cNvGraphicFramePr>
            <a:graphicFrameLocks noChangeAspect="1"/>
          </p:cNvGraphicFramePr>
          <p:nvPr/>
        </p:nvGraphicFramePr>
        <p:xfrm>
          <a:off x="827088" y="5013325"/>
          <a:ext cx="746601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6" name="公式" r:id="rId7" imgW="2425700" imgH="254000" progId="Equation.3">
                  <p:embed/>
                </p:oleObj>
              </mc:Choice>
              <mc:Fallback>
                <p:oleObj name="公式" r:id="rId7" imgW="2425700" imgH="254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013325"/>
                        <a:ext cx="7466012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9" name="Freeform 6" descr="花束"/>
          <p:cNvSpPr>
            <a:spLocks/>
          </p:cNvSpPr>
          <p:nvPr/>
        </p:nvSpPr>
        <p:spPr bwMode="auto">
          <a:xfrm>
            <a:off x="4356100" y="2133600"/>
            <a:ext cx="600075" cy="2951163"/>
          </a:xfrm>
          <a:custGeom>
            <a:avLst/>
            <a:gdLst>
              <a:gd name="T0" fmla="*/ 2147483647 w 378"/>
              <a:gd name="T1" fmla="*/ 0 h 1859"/>
              <a:gd name="T2" fmla="*/ 2147483647 w 378"/>
              <a:gd name="T3" fmla="*/ 2147483647 h 1859"/>
              <a:gd name="T4" fmla="*/ 2147483647 w 378"/>
              <a:gd name="T5" fmla="*/ 2147483647 h 1859"/>
              <a:gd name="T6" fmla="*/ 2147483647 w 378"/>
              <a:gd name="T7" fmla="*/ 2147483647 h 1859"/>
              <a:gd name="T8" fmla="*/ 0 60000 65536"/>
              <a:gd name="T9" fmla="*/ 0 60000 65536"/>
              <a:gd name="T10" fmla="*/ 0 60000 65536"/>
              <a:gd name="T11" fmla="*/ 0 60000 65536"/>
              <a:gd name="T12" fmla="*/ 0 w 378"/>
              <a:gd name="T13" fmla="*/ 0 h 1859"/>
              <a:gd name="T14" fmla="*/ 378 w 378"/>
              <a:gd name="T15" fmla="*/ 1859 h 18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8" h="1859">
                <a:moveTo>
                  <a:pt x="242" y="0"/>
                </a:moveTo>
                <a:cubicBezTo>
                  <a:pt x="121" y="347"/>
                  <a:pt x="0" y="695"/>
                  <a:pt x="15" y="952"/>
                </a:cubicBezTo>
                <a:cubicBezTo>
                  <a:pt x="30" y="1209"/>
                  <a:pt x="288" y="1391"/>
                  <a:pt x="333" y="1542"/>
                </a:cubicBezTo>
                <a:cubicBezTo>
                  <a:pt x="378" y="1693"/>
                  <a:pt x="333" y="1776"/>
                  <a:pt x="288" y="1859"/>
                </a:cubicBezTo>
              </a:path>
            </a:pathLst>
          </a:cu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3430" name="Object 7"/>
          <p:cNvGraphicFramePr>
            <a:graphicFrameLocks noChangeAspect="1"/>
          </p:cNvGraphicFramePr>
          <p:nvPr/>
        </p:nvGraphicFramePr>
        <p:xfrm>
          <a:off x="2987675" y="5876925"/>
          <a:ext cx="3316288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7" name="公式" r:id="rId9" imgW="1193800" imgH="254000" progId="Equation.3">
                  <p:embed/>
                </p:oleObj>
              </mc:Choice>
              <mc:Fallback>
                <p:oleObj name="公式" r:id="rId9" imgW="1193800" imgH="254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876925"/>
                        <a:ext cx="3316288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31" name="Rectangle 9"/>
          <p:cNvSpPr>
            <a:spLocks noChangeArrowheads="1"/>
          </p:cNvSpPr>
          <p:nvPr/>
        </p:nvSpPr>
        <p:spPr bwMode="auto">
          <a:xfrm>
            <a:off x="3276600" y="4365625"/>
            <a:ext cx="4319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ea typeface="华文楷体" pitchFamily="2" charset="-122"/>
              </a:rPr>
              <a:t>作变量替换</a:t>
            </a:r>
            <a:r>
              <a:rPr kumimoji="0" lang="zh-CN" altLang="en-US">
                <a:latin typeface="Times New Roman" pitchFamily="18" charset="0"/>
              </a:rPr>
              <a:t> </a:t>
            </a:r>
            <a:r>
              <a:rPr kumimoji="0" lang="en-US" altLang="zh-CN">
                <a:latin typeface="Times New Roman" pitchFamily="18" charset="0"/>
              </a:rPr>
              <a:t>X = C Y</a:t>
            </a:r>
          </a:p>
        </p:txBody>
      </p:sp>
      <p:graphicFrame>
        <p:nvGraphicFramePr>
          <p:cNvPr id="7221258" name="Object 10"/>
          <p:cNvGraphicFramePr>
            <a:graphicFrameLocks noChangeAspect="1"/>
          </p:cNvGraphicFramePr>
          <p:nvPr/>
        </p:nvGraphicFramePr>
        <p:xfrm>
          <a:off x="323850" y="2349500"/>
          <a:ext cx="3744913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8" name="公式" r:id="rId11" imgW="1511300" imgH="711200" progId="Equation.3">
                  <p:embed/>
                </p:oleObj>
              </mc:Choice>
              <mc:Fallback>
                <p:oleObj name="公式" r:id="rId11" imgW="1511300" imgH="71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349500"/>
                        <a:ext cx="3744913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21259" name="Object 11"/>
          <p:cNvGraphicFramePr>
            <a:graphicFrameLocks noChangeAspect="1"/>
          </p:cNvGraphicFramePr>
          <p:nvPr/>
        </p:nvGraphicFramePr>
        <p:xfrm>
          <a:off x="5003800" y="2276475"/>
          <a:ext cx="3979863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9" name="公式" r:id="rId13" imgW="1511300" imgH="711200" progId="Equation.3">
                  <p:embed/>
                </p:oleObj>
              </mc:Choice>
              <mc:Fallback>
                <p:oleObj name="公式" r:id="rId13" imgW="1511300" imgH="711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276475"/>
                        <a:ext cx="3979863" cy="18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21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21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2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21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21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22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09218" name="Object 2"/>
          <p:cNvGraphicFramePr>
            <a:graphicFrameLocks noChangeAspect="1"/>
          </p:cNvGraphicFramePr>
          <p:nvPr/>
        </p:nvGraphicFramePr>
        <p:xfrm>
          <a:off x="971550" y="3789363"/>
          <a:ext cx="2195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5" name="公式" r:id="rId3" imgW="774364" imgH="228501" progId="Equation.3">
                  <p:embed/>
                </p:oleObj>
              </mc:Choice>
              <mc:Fallback>
                <p:oleObj name="公式" r:id="rId3" imgW="774364" imgH="22850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789363"/>
                        <a:ext cx="2195513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9219" name="Object 3"/>
          <p:cNvGraphicFramePr>
            <a:graphicFrameLocks noChangeAspect="1"/>
          </p:cNvGraphicFramePr>
          <p:nvPr/>
        </p:nvGraphicFramePr>
        <p:xfrm>
          <a:off x="1331913" y="2060575"/>
          <a:ext cx="5616575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6" name="公式" r:id="rId5" imgW="2235200" imgH="711200" progId="Equation.3">
                  <p:embed/>
                </p:oleObj>
              </mc:Choice>
              <mc:Fallback>
                <p:oleObj name="公式" r:id="rId5" imgW="22352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060575"/>
                        <a:ext cx="5616575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6" name="Object 4"/>
          <p:cNvGraphicFramePr>
            <a:graphicFrameLocks noChangeAspect="1"/>
          </p:cNvGraphicFramePr>
          <p:nvPr/>
        </p:nvGraphicFramePr>
        <p:xfrm>
          <a:off x="1763713" y="1149350"/>
          <a:ext cx="574198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7" name="公式" r:id="rId7" imgW="2070100" imgH="228600" progId="Equation.3">
                  <p:embed/>
                </p:oleObj>
              </mc:Choice>
              <mc:Fallback>
                <p:oleObj name="公式" r:id="rId7" imgW="20701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149350"/>
                        <a:ext cx="5741987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9221" name="Object 5"/>
          <p:cNvGraphicFramePr>
            <a:graphicFrameLocks noChangeAspect="1"/>
          </p:cNvGraphicFramePr>
          <p:nvPr/>
        </p:nvGraphicFramePr>
        <p:xfrm>
          <a:off x="1357313" y="4668838"/>
          <a:ext cx="669448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8" name="公式" r:id="rId9" imgW="2222500" imgH="228600" progId="Equation.3">
                  <p:embed/>
                </p:oleObj>
              </mc:Choice>
              <mc:Fallback>
                <p:oleObj name="公式" r:id="rId9" imgW="22225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4668838"/>
                        <a:ext cx="6694487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9222" name="Object 6"/>
          <p:cNvGraphicFramePr>
            <a:graphicFrameLocks noChangeAspect="1"/>
          </p:cNvGraphicFramePr>
          <p:nvPr/>
        </p:nvGraphicFramePr>
        <p:xfrm>
          <a:off x="1414463" y="5445125"/>
          <a:ext cx="5170487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9" name="公式" r:id="rId11" imgW="1726451" imgH="253890" progId="Equation.3">
                  <p:embed/>
                </p:oleObj>
              </mc:Choice>
              <mc:Fallback>
                <p:oleObj name="公式" r:id="rId11" imgW="1726451" imgH="25389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5445125"/>
                        <a:ext cx="5170487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423863" y="333375"/>
            <a:ext cx="7115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latin typeface="华文楷体" pitchFamily="2" charset="-122"/>
                <a:ea typeface="华文楷体" pitchFamily="2" charset="-122"/>
              </a:rPr>
              <a:t>例 </a:t>
            </a:r>
            <a:r>
              <a:rPr kumimoji="0" lang="en-US" altLang="zh-CN" sz="3600">
                <a:latin typeface="Times New Roman" pitchFamily="18" charset="0"/>
                <a:ea typeface="华文楷体" pitchFamily="2" charset="-122"/>
              </a:rPr>
              <a:t>2 </a:t>
            </a:r>
            <a:r>
              <a:rPr kumimoji="0" lang="en-US" altLang="zh-CN" sz="3600">
                <a:latin typeface="Times New Roman" pitchFamily="18" charset="0"/>
              </a:rPr>
              <a:t>:</a:t>
            </a:r>
            <a:r>
              <a:rPr kumimoji="0" lang="en-US" altLang="zh-CN" sz="3600">
                <a:latin typeface="French Script MT" pitchFamily="66" charset="0"/>
              </a:rPr>
              <a:t>   </a:t>
            </a:r>
            <a:r>
              <a:rPr kumimoji="0" lang="zh-CN" altLang="en-US" sz="3600">
                <a:latin typeface="French Script MT" pitchFamily="66" charset="0"/>
                <a:ea typeface="华文楷体" pitchFamily="2" charset="-122"/>
              </a:rPr>
              <a:t>用配方法化二次型为标准型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0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0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0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0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0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0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0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0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0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0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0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0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Line 2"/>
          <p:cNvSpPr>
            <a:spLocks noChangeShapeType="1"/>
          </p:cNvSpPr>
          <p:nvPr/>
        </p:nvSpPr>
        <p:spPr bwMode="auto">
          <a:xfrm flipH="1">
            <a:off x="4284663" y="1700213"/>
            <a:ext cx="0" cy="45370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7043" name="Line 3"/>
          <p:cNvSpPr>
            <a:spLocks noChangeShapeType="1"/>
          </p:cNvSpPr>
          <p:nvPr/>
        </p:nvSpPr>
        <p:spPr bwMode="auto">
          <a:xfrm flipV="1">
            <a:off x="684213" y="4292600"/>
            <a:ext cx="7343775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7044" name="Line 4"/>
          <p:cNvSpPr>
            <a:spLocks noChangeShapeType="1"/>
          </p:cNvSpPr>
          <p:nvPr/>
        </p:nvSpPr>
        <p:spPr bwMode="auto">
          <a:xfrm flipV="1">
            <a:off x="1763713" y="2420938"/>
            <a:ext cx="4752975" cy="39592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87045" name="Object 5"/>
          <p:cNvGraphicFramePr>
            <a:graphicFrameLocks noChangeAspect="1"/>
          </p:cNvGraphicFramePr>
          <p:nvPr/>
        </p:nvGraphicFramePr>
        <p:xfrm>
          <a:off x="4284663" y="4292600"/>
          <a:ext cx="404812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52" name="公式" r:id="rId3" imgW="139639" imgH="152334" progId="Equation.3">
                  <p:embed/>
                </p:oleObj>
              </mc:Choice>
              <mc:Fallback>
                <p:oleObj name="公式" r:id="rId3" imgW="139639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292600"/>
                        <a:ext cx="404812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1908175" y="692150"/>
            <a:ext cx="5256213" cy="725488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华文楷体" pitchFamily="2" charset="-122"/>
                <a:ea typeface="华文楷体" pitchFamily="2" charset="-122"/>
              </a:rPr>
              <a:t>使距离平方和最小的平面</a:t>
            </a:r>
          </a:p>
        </p:txBody>
      </p:sp>
      <p:sp>
        <p:nvSpPr>
          <p:cNvPr id="7386119" name="Rectangle 7" descr="花束"/>
          <p:cNvSpPr>
            <a:spLocks noChangeArrowheads="1"/>
          </p:cNvSpPr>
          <p:nvPr/>
        </p:nvSpPr>
        <p:spPr bwMode="auto">
          <a:xfrm>
            <a:off x="7235825" y="4365625"/>
            <a:ext cx="14001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华文楷体" pitchFamily="2" charset="-122"/>
                <a:ea typeface="华文楷体" pitchFamily="2" charset="-122"/>
              </a:rPr>
              <a:t>主平面</a:t>
            </a:r>
          </a:p>
        </p:txBody>
      </p:sp>
      <p:sp>
        <p:nvSpPr>
          <p:cNvPr id="7386120" name="Line 8"/>
          <p:cNvSpPr>
            <a:spLocks noChangeShapeType="1"/>
          </p:cNvSpPr>
          <p:nvPr/>
        </p:nvSpPr>
        <p:spPr bwMode="auto">
          <a:xfrm flipV="1">
            <a:off x="1258888" y="2997200"/>
            <a:ext cx="6192837" cy="25193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6121" name="Line 9"/>
          <p:cNvSpPr>
            <a:spLocks noChangeShapeType="1"/>
          </p:cNvSpPr>
          <p:nvPr/>
        </p:nvSpPr>
        <p:spPr bwMode="auto">
          <a:xfrm flipH="1" flipV="1">
            <a:off x="3419475" y="3429000"/>
            <a:ext cx="1800225" cy="172878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6122" name="Freeform 10"/>
          <p:cNvSpPr>
            <a:spLocks/>
          </p:cNvSpPr>
          <p:nvPr/>
        </p:nvSpPr>
        <p:spPr bwMode="auto">
          <a:xfrm>
            <a:off x="250825" y="2276475"/>
            <a:ext cx="8208963" cy="4176713"/>
          </a:xfrm>
          <a:custGeom>
            <a:avLst/>
            <a:gdLst>
              <a:gd name="T0" fmla="*/ 0 w 5171"/>
              <a:gd name="T1" fmla="*/ 2147483647 h 2631"/>
              <a:gd name="T2" fmla="*/ 2147483647 w 5171"/>
              <a:gd name="T3" fmla="*/ 0 h 2631"/>
              <a:gd name="T4" fmla="*/ 2147483647 w 5171"/>
              <a:gd name="T5" fmla="*/ 2147483647 h 2631"/>
              <a:gd name="T6" fmla="*/ 2147483647 w 5171"/>
              <a:gd name="T7" fmla="*/ 2147483647 h 2631"/>
              <a:gd name="T8" fmla="*/ 0 w 5171"/>
              <a:gd name="T9" fmla="*/ 2147483647 h 26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71"/>
              <a:gd name="T16" fmla="*/ 0 h 2631"/>
              <a:gd name="T17" fmla="*/ 5171 w 5171"/>
              <a:gd name="T18" fmla="*/ 2631 h 26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71" h="2631">
                <a:moveTo>
                  <a:pt x="0" y="1406"/>
                </a:moveTo>
                <a:lnTo>
                  <a:pt x="3991" y="0"/>
                </a:lnTo>
                <a:lnTo>
                  <a:pt x="5171" y="907"/>
                </a:lnTo>
                <a:lnTo>
                  <a:pt x="1225" y="2631"/>
                </a:lnTo>
                <a:lnTo>
                  <a:pt x="0" y="1406"/>
                </a:lnTo>
                <a:close/>
              </a:path>
            </a:pathLst>
          </a:custGeom>
          <a:solidFill>
            <a:srgbClr val="808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87051" name="Oval 11"/>
          <p:cNvSpPr>
            <a:spLocks noChangeArrowheads="1"/>
          </p:cNvSpPr>
          <p:nvPr/>
        </p:nvSpPr>
        <p:spPr bwMode="auto">
          <a:xfrm>
            <a:off x="3851275" y="4797425"/>
            <a:ext cx="122238" cy="122238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87052" name="Oval 12"/>
          <p:cNvSpPr>
            <a:spLocks noChangeArrowheads="1"/>
          </p:cNvSpPr>
          <p:nvPr/>
        </p:nvSpPr>
        <p:spPr bwMode="auto">
          <a:xfrm>
            <a:off x="5003800" y="4292600"/>
            <a:ext cx="122238" cy="122238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87053" name="Oval 13"/>
          <p:cNvSpPr>
            <a:spLocks noChangeArrowheads="1"/>
          </p:cNvSpPr>
          <p:nvPr/>
        </p:nvSpPr>
        <p:spPr bwMode="auto">
          <a:xfrm>
            <a:off x="3059113" y="3068638"/>
            <a:ext cx="122237" cy="122237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87054" name="Oval 14"/>
          <p:cNvSpPr>
            <a:spLocks noChangeArrowheads="1"/>
          </p:cNvSpPr>
          <p:nvPr/>
        </p:nvSpPr>
        <p:spPr bwMode="auto">
          <a:xfrm>
            <a:off x="6732588" y="3357563"/>
            <a:ext cx="122237" cy="122237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87055" name="Oval 15"/>
          <p:cNvSpPr>
            <a:spLocks noChangeArrowheads="1"/>
          </p:cNvSpPr>
          <p:nvPr/>
        </p:nvSpPr>
        <p:spPr bwMode="auto">
          <a:xfrm>
            <a:off x="2411413" y="5516563"/>
            <a:ext cx="122237" cy="12223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87056" name="Oval 16"/>
          <p:cNvSpPr>
            <a:spLocks noChangeArrowheads="1"/>
          </p:cNvSpPr>
          <p:nvPr/>
        </p:nvSpPr>
        <p:spPr bwMode="auto">
          <a:xfrm>
            <a:off x="4211638" y="3573463"/>
            <a:ext cx="122237" cy="122237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87057" name="Oval 17"/>
          <p:cNvSpPr>
            <a:spLocks noChangeArrowheads="1"/>
          </p:cNvSpPr>
          <p:nvPr/>
        </p:nvSpPr>
        <p:spPr bwMode="auto">
          <a:xfrm>
            <a:off x="5580063" y="3284538"/>
            <a:ext cx="122237" cy="12223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7386130" name="Line 18"/>
          <p:cNvSpPr>
            <a:spLocks noChangeShapeType="1"/>
          </p:cNvSpPr>
          <p:nvPr/>
        </p:nvSpPr>
        <p:spPr bwMode="auto">
          <a:xfrm flipH="1">
            <a:off x="5003800" y="4365625"/>
            <a:ext cx="73025" cy="360363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86131" name="Line 19"/>
          <p:cNvSpPr>
            <a:spLocks noChangeShapeType="1"/>
          </p:cNvSpPr>
          <p:nvPr/>
        </p:nvSpPr>
        <p:spPr bwMode="auto">
          <a:xfrm flipH="1">
            <a:off x="4211638" y="3644900"/>
            <a:ext cx="73025" cy="50482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86132" name="Line 20"/>
          <p:cNvSpPr>
            <a:spLocks noChangeShapeType="1"/>
          </p:cNvSpPr>
          <p:nvPr/>
        </p:nvSpPr>
        <p:spPr bwMode="auto">
          <a:xfrm flipH="1">
            <a:off x="5651500" y="2924175"/>
            <a:ext cx="73025" cy="358775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86133" name="Line 21"/>
          <p:cNvSpPr>
            <a:spLocks noChangeShapeType="1"/>
          </p:cNvSpPr>
          <p:nvPr/>
        </p:nvSpPr>
        <p:spPr bwMode="auto">
          <a:xfrm flipH="1">
            <a:off x="6732588" y="3429000"/>
            <a:ext cx="71437" cy="28733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86134" name="Line 22"/>
          <p:cNvSpPr>
            <a:spLocks noChangeShapeType="1"/>
          </p:cNvSpPr>
          <p:nvPr/>
        </p:nvSpPr>
        <p:spPr bwMode="auto">
          <a:xfrm flipH="1">
            <a:off x="3059113" y="3213100"/>
            <a:ext cx="73025" cy="792163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86135" name="Line 23"/>
          <p:cNvSpPr>
            <a:spLocks noChangeShapeType="1"/>
          </p:cNvSpPr>
          <p:nvPr/>
        </p:nvSpPr>
        <p:spPr bwMode="auto">
          <a:xfrm flipH="1">
            <a:off x="3851275" y="4868863"/>
            <a:ext cx="73025" cy="360362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86136" name="Line 24"/>
          <p:cNvSpPr>
            <a:spLocks noChangeShapeType="1"/>
          </p:cNvSpPr>
          <p:nvPr/>
        </p:nvSpPr>
        <p:spPr bwMode="auto">
          <a:xfrm flipH="1">
            <a:off x="2484438" y="4941888"/>
            <a:ext cx="144462" cy="647700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9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38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738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86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86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86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86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738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738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000"/>
                                        <p:tgtEl>
                                          <p:spTgt spid="738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738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738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738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0"/>
                                        <p:tgtEl>
                                          <p:spTgt spid="738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6119" grpId="0"/>
      <p:bldP spid="7386120" grpId="0" animBg="1"/>
      <p:bldP spid="7386121" grpId="0" animBg="1"/>
      <p:bldP spid="7386122" grpId="0" animBg="1"/>
      <p:bldP spid="7386130" grpId="0" animBg="1"/>
      <p:bldP spid="7386131" grpId="0" animBg="1"/>
      <p:bldP spid="7386132" grpId="0" animBg="1"/>
      <p:bldP spid="7386133" grpId="0" animBg="1"/>
      <p:bldP spid="7386134" grpId="0" animBg="1"/>
      <p:bldP spid="7386135" grpId="0" animBg="1"/>
      <p:bldP spid="73861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4"/>
          <p:cNvSpPr>
            <a:spLocks noChangeArrowheads="1"/>
          </p:cNvSpPr>
          <p:nvPr/>
        </p:nvSpPr>
        <p:spPr bwMode="auto">
          <a:xfrm>
            <a:off x="755650" y="4221163"/>
            <a:ext cx="4824413" cy="792162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106499" name="Picture 9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12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对称矩阵化标准型的三种方法</a:t>
            </a:r>
          </a:p>
        </p:txBody>
      </p:sp>
      <p:sp>
        <p:nvSpPr>
          <p:cNvPr id="106501" name="Rectangle 15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135000"/>
              </a:lnSpc>
            </a:pP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作正交替换 </a:t>
            </a:r>
            <a:r>
              <a:rPr lang="en-US" altLang="zh-CN" sz="3600" b="1" smtClean="0">
                <a:latin typeface="Times New Roman" pitchFamily="18" charset="0"/>
              </a:rPr>
              <a:t>( </a:t>
            </a:r>
            <a:r>
              <a:rPr lang="zh-CN" altLang="en-US" sz="3600" b="1" smtClean="0">
                <a:latin typeface="Times New Roman" pitchFamily="18" charset="0"/>
              </a:rPr>
              <a:t>实数域 </a:t>
            </a:r>
            <a:r>
              <a:rPr lang="en-US" altLang="zh-CN" sz="3600" b="1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配方法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成对的初等行、列变换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solidFill>
                  <a:schemeClr val="tx1"/>
                </a:solidFill>
                <a:latin typeface="Times New Roman" pitchFamily="18" charset="0"/>
              </a:rPr>
              <a:t>成对的初等行、列变换化标准型</a:t>
            </a:r>
          </a:p>
        </p:txBody>
      </p:sp>
      <p:sp>
        <p:nvSpPr>
          <p:cNvPr id="6529030" name="Rectangle 6"/>
          <p:cNvSpPr>
            <a:spLocks noChangeArrowheads="1"/>
          </p:cNvSpPr>
          <p:nvPr/>
        </p:nvSpPr>
        <p:spPr bwMode="auto">
          <a:xfrm>
            <a:off x="4211638" y="3860800"/>
            <a:ext cx="576262" cy="1582738"/>
          </a:xfrm>
          <a:prstGeom prst="rect">
            <a:avLst/>
          </a:prstGeom>
          <a:solidFill>
            <a:srgbClr val="FFCC99">
              <a:alpha val="3803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529033" name="Rectangle 9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dirty="0" smtClean="0">
                <a:latin typeface="Times New Roman" pitchFamily="18" charset="0"/>
              </a:rPr>
              <a:t>怎样求可逆矩阵 </a:t>
            </a:r>
            <a:r>
              <a:rPr lang="en-US" altLang="zh-CN" sz="3600" b="1" dirty="0" smtClean="0">
                <a:latin typeface="Times New Roman" pitchFamily="18" charset="0"/>
              </a:rPr>
              <a:t>P ,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</a:t>
            </a:r>
            <a:r>
              <a:rPr lang="zh-CN" altLang="en-US" sz="3600" b="1" dirty="0" smtClean="0">
                <a:latin typeface="Times New Roman" pitchFamily="18" charset="0"/>
              </a:rPr>
              <a:t>使得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3600" b="1" dirty="0" smtClean="0">
                <a:latin typeface="Times New Roman" pitchFamily="18" charset="0"/>
              </a:rPr>
              <a:t>A P </a:t>
            </a:r>
            <a:r>
              <a:rPr lang="zh-CN" altLang="en-US" sz="3600" b="1" dirty="0" smtClean="0">
                <a:latin typeface="Times New Roman" pitchFamily="18" charset="0"/>
              </a:rPr>
              <a:t>是对角矩阵 </a:t>
            </a:r>
            <a:r>
              <a:rPr lang="en-US" altLang="zh-CN" sz="3600" b="1" dirty="0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               </a:t>
            </a:r>
            <a:endParaRPr lang="en-US" altLang="zh-CN" b="1" baseline="-30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</a:t>
            </a:r>
            <a:r>
              <a:rPr lang="en-US" altLang="zh-CN" sz="3600" b="1" dirty="0" err="1" smtClean="0">
                <a:latin typeface="Times New Roman" pitchFamily="18" charset="0"/>
              </a:rPr>
              <a:t>P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40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…</a:t>
            </a:r>
            <a:r>
              <a:rPr lang="en-US" altLang="zh-CN" b="1" dirty="0" smtClean="0">
                <a:latin typeface="Times New Roman" pitchFamily="18" charset="0"/>
                <a:sym typeface="Euclid Symbol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 smtClean="0">
                <a:latin typeface="Times New Roman" pitchFamily="18" charset="0"/>
                <a:sym typeface="Euclid Symbol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 </a:t>
            </a:r>
            <a:r>
              <a:rPr lang="en-US" altLang="zh-CN" sz="3600" b="1" dirty="0" smtClean="0">
                <a:latin typeface="Times New Roman" pitchFamily="18" charset="0"/>
              </a:rPr>
              <a:t>A  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dirty="0" smtClean="0">
                <a:latin typeface="Times New Roman" pitchFamily="18" charset="0"/>
              </a:rPr>
              <a:t>  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…</a:t>
            </a:r>
            <a:r>
              <a:rPr lang="en-US" altLang="zh-CN" b="1" dirty="0" smtClean="0">
                <a:latin typeface="Times New Roman" pitchFamily="18" charset="0"/>
                <a:sym typeface="Euclid Symbol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               P   =   I   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dirty="0" smtClean="0">
                <a:latin typeface="Times New Roman" pitchFamily="18" charset="0"/>
              </a:rPr>
              <a:t>  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…</a:t>
            </a:r>
            <a:r>
              <a:rPr lang="en-US" altLang="zh-CN" b="1" dirty="0" smtClean="0">
                <a:latin typeface="Times New Roman" pitchFamily="18" charset="0"/>
                <a:sym typeface="Euclid Symbol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9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529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90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290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290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90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65290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29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29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90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Line 2"/>
          <p:cNvSpPr>
            <a:spLocks noChangeShapeType="1"/>
          </p:cNvSpPr>
          <p:nvPr/>
        </p:nvSpPr>
        <p:spPr bwMode="auto">
          <a:xfrm>
            <a:off x="3203575" y="3429000"/>
            <a:ext cx="3240088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  <a:noFill/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求可逆矩阵 </a:t>
            </a:r>
            <a:r>
              <a:rPr lang="en-US" altLang="zh-CN" sz="3600" b="1" smtClean="0">
                <a:latin typeface="Times New Roman" pitchFamily="18" charset="0"/>
              </a:rPr>
              <a:t>P , </a:t>
            </a:r>
            <a:r>
              <a:rPr lang="zh-CN" altLang="en-US" sz="3600" b="1" smtClean="0">
                <a:latin typeface="Times New Roman" pitchFamily="18" charset="0"/>
              </a:rPr>
              <a:t>使得 </a:t>
            </a:r>
            <a:r>
              <a:rPr lang="en-US" altLang="zh-CN" sz="3600" b="1" smtClean="0">
                <a:solidFill>
                  <a:schemeClr val="tx1"/>
                </a:solidFill>
                <a:latin typeface="Times New Roman" pitchFamily="18" charset="0"/>
              </a:rPr>
              <a:t>P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3600" b="1" smtClean="0">
                <a:solidFill>
                  <a:schemeClr val="tx1"/>
                </a:solidFill>
                <a:latin typeface="Times New Roman" pitchFamily="18" charset="0"/>
              </a:rPr>
              <a:t>A P  =  D </a:t>
            </a:r>
          </a:p>
        </p:txBody>
      </p:sp>
      <p:sp>
        <p:nvSpPr>
          <p:cNvPr id="6881284" name="Text Box 4"/>
          <p:cNvSpPr txBox="1">
            <a:spLocks noChangeArrowheads="1"/>
          </p:cNvSpPr>
          <p:nvPr/>
        </p:nvSpPr>
        <p:spPr bwMode="auto">
          <a:xfrm>
            <a:off x="6659563" y="1268413"/>
            <a:ext cx="790575" cy="617537"/>
          </a:xfrm>
          <a:prstGeom prst="rect">
            <a:avLst/>
          </a:prstGeom>
          <a:solidFill>
            <a:srgbClr val="FFCC00"/>
          </a:solidFill>
          <a:ln w="381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隶书" pitchFamily="49" charset="-122"/>
              </a:rPr>
              <a:t>-2</a:t>
            </a:r>
          </a:p>
        </p:txBody>
      </p:sp>
      <p:sp>
        <p:nvSpPr>
          <p:cNvPr id="6881285" name="Rectangle 5"/>
          <p:cNvSpPr>
            <a:spLocks noChangeArrowheads="1"/>
          </p:cNvSpPr>
          <p:nvPr/>
        </p:nvSpPr>
        <p:spPr bwMode="auto">
          <a:xfrm>
            <a:off x="3276600" y="1196975"/>
            <a:ext cx="3167063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1286" name="AutoShape 6"/>
          <p:cNvSpPr>
            <a:spLocks noChangeArrowheads="1"/>
          </p:cNvSpPr>
          <p:nvPr/>
        </p:nvSpPr>
        <p:spPr bwMode="auto">
          <a:xfrm>
            <a:off x="2484438" y="1341438"/>
            <a:ext cx="733425" cy="1152525"/>
          </a:xfrm>
          <a:prstGeom prst="curvedRigh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1287" name="Text Box 7"/>
          <p:cNvSpPr txBox="1">
            <a:spLocks noChangeArrowheads="1"/>
          </p:cNvSpPr>
          <p:nvPr/>
        </p:nvSpPr>
        <p:spPr bwMode="auto">
          <a:xfrm>
            <a:off x="7524750" y="1268413"/>
            <a:ext cx="790575" cy="617537"/>
          </a:xfrm>
          <a:prstGeom prst="rect">
            <a:avLst/>
          </a:prstGeom>
          <a:solidFill>
            <a:srgbClr val="FFCC00"/>
          </a:solidFill>
          <a:ln w="381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隶书" pitchFamily="49" charset="-122"/>
              </a:rPr>
              <a:t>2</a:t>
            </a:r>
          </a:p>
        </p:txBody>
      </p:sp>
      <p:sp>
        <p:nvSpPr>
          <p:cNvPr id="6881288" name="AutoShape 8"/>
          <p:cNvSpPr>
            <a:spLocks noChangeArrowheads="1"/>
          </p:cNvSpPr>
          <p:nvPr/>
        </p:nvSpPr>
        <p:spPr bwMode="auto">
          <a:xfrm>
            <a:off x="1908175" y="1341438"/>
            <a:ext cx="1020763" cy="2016125"/>
          </a:xfrm>
          <a:prstGeom prst="curvedRightArrow">
            <a:avLst>
              <a:gd name="adj1" fmla="val 39502"/>
              <a:gd name="adj2" fmla="val 79005"/>
              <a:gd name="adj3" fmla="val 33333"/>
            </a:avLst>
          </a:prstGeom>
          <a:solidFill>
            <a:srgbClr val="FF00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1289" name="Rectangle 9"/>
          <p:cNvSpPr>
            <a:spLocks noChangeArrowheads="1"/>
          </p:cNvSpPr>
          <p:nvPr/>
        </p:nvSpPr>
        <p:spPr bwMode="auto">
          <a:xfrm>
            <a:off x="3276600" y="1916113"/>
            <a:ext cx="3167063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1290" name="Rectangle 10"/>
          <p:cNvSpPr>
            <a:spLocks noChangeArrowheads="1"/>
          </p:cNvSpPr>
          <p:nvPr/>
        </p:nvSpPr>
        <p:spPr bwMode="auto">
          <a:xfrm>
            <a:off x="3276600" y="2636838"/>
            <a:ext cx="3167063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08555" name="Object 11"/>
          <p:cNvGraphicFramePr>
            <a:graphicFrameLocks noChangeAspect="1"/>
          </p:cNvGraphicFramePr>
          <p:nvPr/>
        </p:nvGraphicFramePr>
        <p:xfrm>
          <a:off x="2987675" y="1196975"/>
          <a:ext cx="3594100" cy="448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2" name="公式" r:id="rId3" imgW="1104900" imgH="1371600" progId="Equation.3">
                  <p:embed/>
                </p:oleObj>
              </mc:Choice>
              <mc:Fallback>
                <p:oleObj name="公式" r:id="rId3" imgW="1104900" imgH="1371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196975"/>
                        <a:ext cx="3594100" cy="448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81292" name="Rectangle 12"/>
          <p:cNvSpPr>
            <a:spLocks noChangeArrowheads="1"/>
          </p:cNvSpPr>
          <p:nvPr/>
        </p:nvSpPr>
        <p:spPr bwMode="auto">
          <a:xfrm>
            <a:off x="684213" y="5734050"/>
            <a:ext cx="82296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chemeClr val="tx2"/>
                </a:solidFill>
              </a:rPr>
              <a:t>由结合律，几个行变换可一起做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8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8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81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81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8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88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8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8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8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881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81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688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8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88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1284" grpId="0" animBg="1"/>
      <p:bldP spid="6881285" grpId="0" animBg="1"/>
      <p:bldP spid="6881286" grpId="0" animBg="1"/>
      <p:bldP spid="6881287" grpId="0" animBg="1"/>
      <p:bldP spid="6881288" grpId="0" animBg="1"/>
      <p:bldP spid="6881289" grpId="0" animBg="1"/>
      <p:bldP spid="6881290" grpId="0" animBg="1"/>
      <p:bldP spid="688129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Line 2"/>
          <p:cNvSpPr>
            <a:spLocks noChangeShapeType="1"/>
          </p:cNvSpPr>
          <p:nvPr/>
        </p:nvSpPr>
        <p:spPr bwMode="auto">
          <a:xfrm>
            <a:off x="3276600" y="3429000"/>
            <a:ext cx="3240088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6882307" name="Text Box 3"/>
          <p:cNvSpPr txBox="1">
            <a:spLocks noChangeArrowheads="1"/>
          </p:cNvSpPr>
          <p:nvPr/>
        </p:nvSpPr>
        <p:spPr bwMode="auto">
          <a:xfrm>
            <a:off x="3563938" y="5516563"/>
            <a:ext cx="790575" cy="617537"/>
          </a:xfrm>
          <a:prstGeom prst="rect">
            <a:avLst/>
          </a:prstGeom>
          <a:solidFill>
            <a:srgbClr val="FF6600">
              <a:alpha val="38000"/>
            </a:srgbClr>
          </a:solidFill>
          <a:ln w="381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隶书" pitchFamily="49" charset="-122"/>
              </a:rPr>
              <a:t>-2</a:t>
            </a:r>
          </a:p>
        </p:txBody>
      </p:sp>
      <p:sp>
        <p:nvSpPr>
          <p:cNvPr id="6882308" name="Rectangle 4"/>
          <p:cNvSpPr>
            <a:spLocks noChangeArrowheads="1"/>
          </p:cNvSpPr>
          <p:nvPr/>
        </p:nvSpPr>
        <p:spPr bwMode="auto">
          <a:xfrm>
            <a:off x="3563938" y="1268413"/>
            <a:ext cx="792162" cy="4248150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2309" name="AutoShape 5"/>
          <p:cNvSpPr>
            <a:spLocks noChangeArrowheads="1"/>
          </p:cNvSpPr>
          <p:nvPr/>
        </p:nvSpPr>
        <p:spPr bwMode="auto">
          <a:xfrm>
            <a:off x="3708400" y="692150"/>
            <a:ext cx="1439863" cy="517525"/>
          </a:xfrm>
          <a:prstGeom prst="curvedDownArrow">
            <a:avLst>
              <a:gd name="adj1" fmla="val 55644"/>
              <a:gd name="adj2" fmla="val 111288"/>
              <a:gd name="adj3" fmla="val 33333"/>
            </a:avLst>
          </a:prstGeom>
          <a:solidFill>
            <a:srgbClr val="FF66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2310" name="Rectangle 6"/>
          <p:cNvSpPr>
            <a:spLocks noChangeArrowheads="1"/>
          </p:cNvSpPr>
          <p:nvPr/>
        </p:nvSpPr>
        <p:spPr bwMode="auto">
          <a:xfrm>
            <a:off x="4427538" y="1268413"/>
            <a:ext cx="792162" cy="4248150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2311" name="Text Box 7"/>
          <p:cNvSpPr txBox="1">
            <a:spLocks noChangeArrowheads="1"/>
          </p:cNvSpPr>
          <p:nvPr/>
        </p:nvSpPr>
        <p:spPr bwMode="auto">
          <a:xfrm>
            <a:off x="3579665" y="6134100"/>
            <a:ext cx="790575" cy="617537"/>
          </a:xfrm>
          <a:prstGeom prst="rect">
            <a:avLst/>
          </a:prstGeom>
          <a:solidFill>
            <a:srgbClr val="FF9900">
              <a:alpha val="60001"/>
            </a:srgbClr>
          </a:solidFill>
          <a:ln w="381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隶书" pitchFamily="49" charset="-122"/>
              </a:rPr>
              <a:t>2</a:t>
            </a:r>
          </a:p>
        </p:txBody>
      </p:sp>
      <p:sp>
        <p:nvSpPr>
          <p:cNvPr id="6882312" name="AutoShape 8"/>
          <p:cNvSpPr>
            <a:spLocks noChangeArrowheads="1"/>
          </p:cNvSpPr>
          <p:nvPr/>
        </p:nvSpPr>
        <p:spPr bwMode="auto">
          <a:xfrm>
            <a:off x="3708400" y="333375"/>
            <a:ext cx="2520950" cy="876300"/>
          </a:xfrm>
          <a:prstGeom prst="curvedDownArrow">
            <a:avLst>
              <a:gd name="adj1" fmla="val 57536"/>
              <a:gd name="adj2" fmla="val 115072"/>
              <a:gd name="adj3" fmla="val 33333"/>
            </a:avLst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2313" name="Rectangle 9"/>
          <p:cNvSpPr>
            <a:spLocks noChangeArrowheads="1"/>
          </p:cNvSpPr>
          <p:nvPr/>
        </p:nvSpPr>
        <p:spPr bwMode="auto">
          <a:xfrm>
            <a:off x="5292725" y="1268413"/>
            <a:ext cx="863600" cy="4248150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9578" name="Rectangle 10" descr="花束"/>
          <p:cNvSpPr>
            <a:spLocks noChangeArrowheads="1"/>
          </p:cNvSpPr>
          <p:nvPr/>
        </p:nvSpPr>
        <p:spPr bwMode="auto">
          <a:xfrm>
            <a:off x="395288" y="3695700"/>
            <a:ext cx="2466975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chemeClr val="tx2"/>
                </a:solidFill>
              </a:rPr>
              <a:t>再做对应的</a:t>
            </a: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chemeClr val="tx2"/>
                </a:solidFill>
              </a:rPr>
              <a:t>列变换</a:t>
            </a:r>
            <a:r>
              <a:rPr kumimoji="0" lang="en-US" altLang="zh-CN" sz="3600">
                <a:solidFill>
                  <a:schemeClr val="tx2"/>
                </a:solidFill>
              </a:rPr>
              <a:t>,</a:t>
            </a: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chemeClr val="tx2"/>
                </a:solidFill>
              </a:rPr>
              <a:t>注意次序</a:t>
            </a:r>
          </a:p>
        </p:txBody>
      </p:sp>
      <p:sp>
        <p:nvSpPr>
          <p:cNvPr id="6882315" name="Text Box 11"/>
          <p:cNvSpPr txBox="1">
            <a:spLocks noChangeArrowheads="1"/>
          </p:cNvSpPr>
          <p:nvPr/>
        </p:nvSpPr>
        <p:spPr bwMode="auto">
          <a:xfrm>
            <a:off x="6659563" y="1268413"/>
            <a:ext cx="790575" cy="617537"/>
          </a:xfrm>
          <a:prstGeom prst="rect">
            <a:avLst/>
          </a:prstGeom>
          <a:solidFill>
            <a:srgbClr val="FFCC00"/>
          </a:solidFill>
          <a:ln w="381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隶书" pitchFamily="49" charset="-122"/>
              </a:rPr>
              <a:t>-2</a:t>
            </a:r>
          </a:p>
        </p:txBody>
      </p:sp>
      <p:sp>
        <p:nvSpPr>
          <p:cNvPr id="6882316" name="Text Box 12"/>
          <p:cNvSpPr txBox="1">
            <a:spLocks noChangeArrowheads="1"/>
          </p:cNvSpPr>
          <p:nvPr/>
        </p:nvSpPr>
        <p:spPr bwMode="auto">
          <a:xfrm>
            <a:off x="7524750" y="1268413"/>
            <a:ext cx="790575" cy="617537"/>
          </a:xfrm>
          <a:prstGeom prst="rect">
            <a:avLst/>
          </a:prstGeom>
          <a:solidFill>
            <a:srgbClr val="FFCC00"/>
          </a:solidFill>
          <a:ln w="381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隶书" pitchFamily="49" charset="-122"/>
              </a:rPr>
              <a:t>2</a:t>
            </a:r>
          </a:p>
        </p:txBody>
      </p:sp>
      <p:sp>
        <p:nvSpPr>
          <p:cNvPr id="109581" name="AutoShape 13"/>
          <p:cNvSpPr>
            <a:spLocks noChangeArrowheads="1"/>
          </p:cNvSpPr>
          <p:nvPr/>
        </p:nvSpPr>
        <p:spPr bwMode="auto">
          <a:xfrm>
            <a:off x="2484438" y="1341438"/>
            <a:ext cx="733425" cy="1152525"/>
          </a:xfrm>
          <a:prstGeom prst="curvedRigh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9582" name="AutoShape 14"/>
          <p:cNvSpPr>
            <a:spLocks noChangeArrowheads="1"/>
          </p:cNvSpPr>
          <p:nvPr/>
        </p:nvSpPr>
        <p:spPr bwMode="auto">
          <a:xfrm>
            <a:off x="1908175" y="1341438"/>
            <a:ext cx="1020763" cy="2016125"/>
          </a:xfrm>
          <a:prstGeom prst="curvedRightArrow">
            <a:avLst>
              <a:gd name="adj1" fmla="val 39502"/>
              <a:gd name="adj2" fmla="val 79005"/>
              <a:gd name="adj3" fmla="val 33333"/>
            </a:avLst>
          </a:prstGeom>
          <a:solidFill>
            <a:srgbClr val="FF00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09583" name="Object 15"/>
          <p:cNvGraphicFramePr>
            <a:graphicFrameLocks noChangeAspect="1"/>
          </p:cNvGraphicFramePr>
          <p:nvPr/>
        </p:nvGraphicFramePr>
        <p:xfrm>
          <a:off x="3194050" y="1196975"/>
          <a:ext cx="3222625" cy="448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0" name="公式" r:id="rId3" imgW="990600" imgH="1371600" progId="Equation.3">
                  <p:embed/>
                </p:oleObj>
              </mc:Choice>
              <mc:Fallback>
                <p:oleObj name="公式" r:id="rId3" imgW="990600" imgH="1371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1196975"/>
                        <a:ext cx="3222625" cy="448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82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82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82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82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8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88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8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8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82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82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82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82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82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882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88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82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8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82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882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2307" grpId="0" animBg="1"/>
      <p:bldP spid="6882308" grpId="0" animBg="1"/>
      <p:bldP spid="6882309" grpId="0" animBg="1"/>
      <p:bldP spid="6882310" grpId="0" animBg="1"/>
      <p:bldP spid="6882311" grpId="0" animBg="1"/>
      <p:bldP spid="6882312" grpId="0" animBg="1"/>
      <p:bldP spid="68823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Line 2"/>
          <p:cNvSpPr>
            <a:spLocks noChangeShapeType="1"/>
          </p:cNvSpPr>
          <p:nvPr/>
        </p:nvSpPr>
        <p:spPr bwMode="auto">
          <a:xfrm>
            <a:off x="3276600" y="3429000"/>
            <a:ext cx="3240088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6883331" name="Rectangle 3" descr="花束"/>
          <p:cNvSpPr>
            <a:spLocks noChangeArrowheads="1"/>
          </p:cNvSpPr>
          <p:nvPr/>
        </p:nvSpPr>
        <p:spPr bwMode="auto">
          <a:xfrm>
            <a:off x="468313" y="3573463"/>
            <a:ext cx="272097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chemeClr val="tx2"/>
                </a:solidFill>
              </a:rPr>
              <a:t>用成对的</a:t>
            </a: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chemeClr val="tx2"/>
                </a:solidFill>
              </a:rPr>
              <a:t>行列变换</a:t>
            </a: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chemeClr val="tx2"/>
                </a:solidFill>
              </a:rPr>
              <a:t>变为非零</a:t>
            </a:r>
          </a:p>
        </p:txBody>
      </p:sp>
      <p:sp>
        <p:nvSpPr>
          <p:cNvPr id="6883332" name="Rectangle 4"/>
          <p:cNvSpPr>
            <a:spLocks noChangeArrowheads="1"/>
          </p:cNvSpPr>
          <p:nvPr/>
        </p:nvSpPr>
        <p:spPr bwMode="auto">
          <a:xfrm>
            <a:off x="4356100" y="1989138"/>
            <a:ext cx="914400" cy="647700"/>
          </a:xfrm>
          <a:prstGeom prst="rect">
            <a:avLst/>
          </a:prstGeom>
          <a:solidFill>
            <a:srgbClr val="FFCC00">
              <a:alpha val="34117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6883333" name="AutoShape 5"/>
          <p:cNvCxnSpPr>
            <a:cxnSpLocks noChangeShapeType="1"/>
            <a:stCxn id="6883331" idx="0"/>
            <a:endCxn id="6883332" idx="1"/>
          </p:cNvCxnSpPr>
          <p:nvPr/>
        </p:nvCxnSpPr>
        <p:spPr bwMode="auto">
          <a:xfrm rot="-5400000">
            <a:off x="2452687" y="1689101"/>
            <a:ext cx="1260475" cy="2508250"/>
          </a:xfrm>
          <a:prstGeom prst="curvedConnector2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0598" name="Object 6"/>
          <p:cNvGraphicFramePr>
            <a:graphicFrameLocks noChangeAspect="1"/>
          </p:cNvGraphicFramePr>
          <p:nvPr/>
        </p:nvGraphicFramePr>
        <p:xfrm>
          <a:off x="3203575" y="1268413"/>
          <a:ext cx="3222625" cy="448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4" name="公式" r:id="rId3" imgW="990600" imgH="1371600" progId="Equation.3">
                  <p:embed/>
                </p:oleObj>
              </mc:Choice>
              <mc:Fallback>
                <p:oleObj name="公式" r:id="rId3" imgW="990600" imgH="1371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268413"/>
                        <a:ext cx="3222625" cy="448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83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83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83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88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83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83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3331" grpId="0"/>
      <p:bldP spid="688333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Line 2"/>
          <p:cNvSpPr>
            <a:spLocks noChangeShapeType="1"/>
          </p:cNvSpPr>
          <p:nvPr/>
        </p:nvSpPr>
        <p:spPr bwMode="auto">
          <a:xfrm>
            <a:off x="3276600" y="3429000"/>
            <a:ext cx="3240088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6884355" name="Text Box 3"/>
          <p:cNvSpPr txBox="1">
            <a:spLocks noChangeArrowheads="1"/>
          </p:cNvSpPr>
          <p:nvPr/>
        </p:nvSpPr>
        <p:spPr bwMode="auto">
          <a:xfrm>
            <a:off x="6516688" y="2781300"/>
            <a:ext cx="1079500" cy="617538"/>
          </a:xfrm>
          <a:prstGeom prst="rect">
            <a:avLst/>
          </a:prstGeom>
          <a:solidFill>
            <a:srgbClr val="FFCC00"/>
          </a:solidFill>
          <a:ln w="381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隶书" pitchFamily="49" charset="-122"/>
              </a:rPr>
              <a:t>1/2</a:t>
            </a:r>
          </a:p>
        </p:txBody>
      </p:sp>
      <p:sp>
        <p:nvSpPr>
          <p:cNvPr id="6884356" name="Rectangle 4"/>
          <p:cNvSpPr>
            <a:spLocks noChangeArrowheads="1"/>
          </p:cNvSpPr>
          <p:nvPr/>
        </p:nvSpPr>
        <p:spPr bwMode="auto">
          <a:xfrm>
            <a:off x="3419475" y="2781300"/>
            <a:ext cx="2881313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4357" name="AutoShape 5"/>
          <p:cNvSpPr>
            <a:spLocks noChangeArrowheads="1"/>
          </p:cNvSpPr>
          <p:nvPr/>
        </p:nvSpPr>
        <p:spPr bwMode="auto">
          <a:xfrm rot="-5400000">
            <a:off x="2382838" y="2235200"/>
            <a:ext cx="1079500" cy="876300"/>
          </a:xfrm>
          <a:prstGeom prst="curvedDownArrow">
            <a:avLst>
              <a:gd name="adj1" fmla="val 24638"/>
              <a:gd name="adj2" fmla="val 49275"/>
              <a:gd name="adj3" fmla="val 33333"/>
            </a:avLst>
          </a:prstGeom>
          <a:solidFill>
            <a:srgbClr val="FF00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4358" name="Rectangle 6"/>
          <p:cNvSpPr>
            <a:spLocks noChangeArrowheads="1"/>
          </p:cNvSpPr>
          <p:nvPr/>
        </p:nvSpPr>
        <p:spPr bwMode="auto">
          <a:xfrm>
            <a:off x="3419475" y="1989138"/>
            <a:ext cx="2881313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11623" name="Object 7"/>
          <p:cNvGraphicFramePr>
            <a:graphicFrameLocks noChangeAspect="1"/>
          </p:cNvGraphicFramePr>
          <p:nvPr/>
        </p:nvGraphicFramePr>
        <p:xfrm>
          <a:off x="3203575" y="1268413"/>
          <a:ext cx="3222625" cy="448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9" name="公式" r:id="rId3" imgW="990600" imgH="1371600" progId="Equation.3">
                  <p:embed/>
                </p:oleObj>
              </mc:Choice>
              <mc:Fallback>
                <p:oleObj name="公式" r:id="rId3" imgW="990600" imgH="1371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268413"/>
                        <a:ext cx="3222625" cy="448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8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8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84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84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84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84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84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884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688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8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8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84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84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4355" grpId="0" animBg="1"/>
      <p:bldP spid="6884356" grpId="0" animBg="1"/>
      <p:bldP spid="6884357" grpId="0" animBg="1"/>
      <p:bldP spid="688435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Line 2"/>
          <p:cNvSpPr>
            <a:spLocks noChangeShapeType="1"/>
          </p:cNvSpPr>
          <p:nvPr/>
        </p:nvSpPr>
        <p:spPr bwMode="auto">
          <a:xfrm>
            <a:off x="3276600" y="3429000"/>
            <a:ext cx="3240088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6885379" name="Text Box 3"/>
          <p:cNvSpPr txBox="1">
            <a:spLocks noChangeArrowheads="1"/>
          </p:cNvSpPr>
          <p:nvPr/>
        </p:nvSpPr>
        <p:spPr bwMode="auto">
          <a:xfrm>
            <a:off x="6516688" y="2781300"/>
            <a:ext cx="1079500" cy="617538"/>
          </a:xfrm>
          <a:prstGeom prst="rect">
            <a:avLst/>
          </a:prstGeom>
          <a:solidFill>
            <a:srgbClr val="FFCC00"/>
          </a:solidFill>
          <a:ln w="381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隶书" pitchFamily="49" charset="-122"/>
              </a:rPr>
              <a:t>1/2</a:t>
            </a:r>
          </a:p>
        </p:txBody>
      </p:sp>
      <p:sp>
        <p:nvSpPr>
          <p:cNvPr id="112644" name="AutoShape 4"/>
          <p:cNvSpPr>
            <a:spLocks noChangeArrowheads="1"/>
          </p:cNvSpPr>
          <p:nvPr/>
        </p:nvSpPr>
        <p:spPr bwMode="auto">
          <a:xfrm rot="-5400000">
            <a:off x="2382838" y="2235200"/>
            <a:ext cx="1079500" cy="876300"/>
          </a:xfrm>
          <a:prstGeom prst="curvedDownArrow">
            <a:avLst>
              <a:gd name="adj1" fmla="val 24638"/>
              <a:gd name="adj2" fmla="val 49275"/>
              <a:gd name="adj3" fmla="val 33333"/>
            </a:avLst>
          </a:prstGeom>
          <a:solidFill>
            <a:srgbClr val="FF00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5381" name="Text Box 5"/>
          <p:cNvSpPr txBox="1">
            <a:spLocks noChangeArrowheads="1"/>
          </p:cNvSpPr>
          <p:nvPr/>
        </p:nvSpPr>
        <p:spPr bwMode="auto">
          <a:xfrm>
            <a:off x="5292725" y="5734050"/>
            <a:ext cx="1079500" cy="617538"/>
          </a:xfrm>
          <a:prstGeom prst="rect">
            <a:avLst/>
          </a:prstGeom>
          <a:solidFill>
            <a:srgbClr val="FF6600">
              <a:alpha val="38000"/>
            </a:srgbClr>
          </a:solidFill>
          <a:ln w="381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隶书" pitchFamily="49" charset="-122"/>
              </a:rPr>
              <a:t>1/2</a:t>
            </a:r>
          </a:p>
        </p:txBody>
      </p:sp>
      <p:sp>
        <p:nvSpPr>
          <p:cNvPr id="6885382" name="AutoShape 6"/>
          <p:cNvSpPr>
            <a:spLocks noChangeArrowheads="1"/>
          </p:cNvSpPr>
          <p:nvPr/>
        </p:nvSpPr>
        <p:spPr bwMode="auto">
          <a:xfrm rot="5400000">
            <a:off x="4925219" y="194469"/>
            <a:ext cx="733425" cy="1296987"/>
          </a:xfrm>
          <a:prstGeom prst="curvedRightArrow">
            <a:avLst>
              <a:gd name="adj1" fmla="val 35368"/>
              <a:gd name="adj2" fmla="val 70736"/>
              <a:gd name="adj3" fmla="val 33333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5383" name="Rectangle 7"/>
          <p:cNvSpPr>
            <a:spLocks noChangeArrowheads="1"/>
          </p:cNvSpPr>
          <p:nvPr/>
        </p:nvSpPr>
        <p:spPr bwMode="auto">
          <a:xfrm>
            <a:off x="5435600" y="1341438"/>
            <a:ext cx="792163" cy="4319587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5384" name="Rectangle 8"/>
          <p:cNvSpPr>
            <a:spLocks noChangeArrowheads="1"/>
          </p:cNvSpPr>
          <p:nvPr/>
        </p:nvSpPr>
        <p:spPr bwMode="auto">
          <a:xfrm>
            <a:off x="4356100" y="1341438"/>
            <a:ext cx="792163" cy="4319587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12649" name="Object 9"/>
          <p:cNvGraphicFramePr>
            <a:graphicFrameLocks noChangeAspect="1"/>
          </p:cNvGraphicFramePr>
          <p:nvPr/>
        </p:nvGraphicFramePr>
        <p:xfrm>
          <a:off x="3203575" y="1268413"/>
          <a:ext cx="3222625" cy="448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5" name="公式" r:id="rId3" imgW="990600" imgH="1371600" progId="Equation.3">
                  <p:embed/>
                </p:oleObj>
              </mc:Choice>
              <mc:Fallback>
                <p:oleObj name="公式" r:id="rId3" imgW="990600" imgH="1371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268413"/>
                        <a:ext cx="3222625" cy="448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85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8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85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85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88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688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88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5381" grpId="0" animBg="1"/>
      <p:bldP spid="6885382" grpId="0" animBg="1"/>
      <p:bldP spid="6885383" grpId="0" animBg="1"/>
      <p:bldP spid="688538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Line 2"/>
          <p:cNvSpPr>
            <a:spLocks noChangeShapeType="1"/>
          </p:cNvSpPr>
          <p:nvPr/>
        </p:nvSpPr>
        <p:spPr bwMode="auto">
          <a:xfrm>
            <a:off x="3276600" y="3429000"/>
            <a:ext cx="3240088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6886403" name="Rectangle 3" descr="花束"/>
          <p:cNvSpPr>
            <a:spLocks noChangeArrowheads="1"/>
          </p:cNvSpPr>
          <p:nvPr/>
        </p:nvSpPr>
        <p:spPr bwMode="auto">
          <a:xfrm>
            <a:off x="539750" y="2205038"/>
            <a:ext cx="2828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latin typeface="Times New Roman" pitchFamily="18" charset="0"/>
              </a:rPr>
              <a:t>对角矩阵 </a:t>
            </a:r>
            <a:r>
              <a:rPr kumimoji="0" lang="en-US" altLang="zh-CN" sz="3600">
                <a:latin typeface="Times New Roman" pitchFamily="18" charset="0"/>
              </a:rPr>
              <a:t>D =</a:t>
            </a:r>
          </a:p>
        </p:txBody>
      </p:sp>
      <p:sp>
        <p:nvSpPr>
          <p:cNvPr id="6886404" name="Rectangle 4"/>
          <p:cNvSpPr>
            <a:spLocks noChangeArrowheads="1"/>
          </p:cNvSpPr>
          <p:nvPr/>
        </p:nvSpPr>
        <p:spPr bwMode="auto">
          <a:xfrm>
            <a:off x="3348038" y="1196975"/>
            <a:ext cx="3024187" cy="2160588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6405" name="Rectangle 5" descr="花束"/>
          <p:cNvSpPr>
            <a:spLocks noChangeArrowheads="1"/>
          </p:cNvSpPr>
          <p:nvPr/>
        </p:nvSpPr>
        <p:spPr bwMode="auto">
          <a:xfrm>
            <a:off x="468313" y="4149725"/>
            <a:ext cx="2778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latin typeface="Times New Roman" pitchFamily="18" charset="0"/>
              </a:rPr>
              <a:t>可逆矩阵 </a:t>
            </a:r>
            <a:r>
              <a:rPr kumimoji="0" lang="en-US" altLang="zh-CN" sz="3600">
                <a:latin typeface="Times New Roman" pitchFamily="18" charset="0"/>
              </a:rPr>
              <a:t>P =</a:t>
            </a:r>
          </a:p>
        </p:txBody>
      </p:sp>
      <p:sp>
        <p:nvSpPr>
          <p:cNvPr id="6886406" name="Rectangle 6"/>
          <p:cNvSpPr>
            <a:spLocks noChangeArrowheads="1"/>
          </p:cNvSpPr>
          <p:nvPr/>
        </p:nvSpPr>
        <p:spPr bwMode="auto">
          <a:xfrm>
            <a:off x="3348038" y="3500438"/>
            <a:ext cx="3024187" cy="2160587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886407" name="Rectangle 7" descr="花束"/>
          <p:cNvSpPr>
            <a:spLocks noChangeArrowheads="1"/>
          </p:cNvSpPr>
          <p:nvPr/>
        </p:nvSpPr>
        <p:spPr bwMode="auto">
          <a:xfrm>
            <a:off x="3467518" y="315913"/>
            <a:ext cx="2739189" cy="75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 dirty="0">
                <a:latin typeface="Times New Roman" pitchFamily="18" charset="0"/>
              </a:rPr>
              <a:t> </a:t>
            </a:r>
            <a:r>
              <a:rPr kumimoji="0" lang="en-US" altLang="zh-CN" sz="3600" dirty="0" smtClean="0">
                <a:latin typeface="Times New Roman" pitchFamily="18" charset="0"/>
              </a:rPr>
              <a:t>P</a:t>
            </a:r>
            <a:r>
              <a:rPr kumimoji="0" lang="en-US" altLang="zh-CN" sz="40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CN" sz="3600" dirty="0" smtClean="0">
                <a:latin typeface="Times New Roman" pitchFamily="18" charset="0"/>
              </a:rPr>
              <a:t>A </a:t>
            </a:r>
            <a:r>
              <a:rPr kumimoji="0" lang="en-US" altLang="zh-CN" sz="3600" dirty="0">
                <a:latin typeface="Times New Roman" pitchFamily="18" charset="0"/>
              </a:rPr>
              <a:t>P  =  D </a:t>
            </a:r>
          </a:p>
        </p:txBody>
      </p:sp>
      <p:graphicFrame>
        <p:nvGraphicFramePr>
          <p:cNvPr id="113673" name="Object 9"/>
          <p:cNvGraphicFramePr>
            <a:graphicFrameLocks noChangeAspect="1"/>
          </p:cNvGraphicFramePr>
          <p:nvPr/>
        </p:nvGraphicFramePr>
        <p:xfrm>
          <a:off x="3121025" y="1268413"/>
          <a:ext cx="3387725" cy="448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10" name="公式" r:id="rId3" imgW="1041400" imgH="1371600" progId="Equation.3">
                  <p:embed/>
                </p:oleObj>
              </mc:Choice>
              <mc:Fallback>
                <p:oleObj name="公式" r:id="rId3" imgW="1041400" imgH="1371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1025" y="1268413"/>
                        <a:ext cx="3387725" cy="448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6660232" y="1464450"/>
            <a:ext cx="2339102" cy="148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</a:rPr>
              <a:t>作变量替换 </a:t>
            </a:r>
            <a:endParaRPr kumimoji="0" lang="en-US" altLang="zh-CN" kern="0" dirty="0" smtClean="0">
              <a:latin typeface="Times New Roman" pitchFamily="18" charset="0"/>
              <a:ea typeface="华文楷体" pitchFamily="2" charset="-122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zh-CN" altLang="en-US" kern="0" dirty="0" smtClean="0">
                <a:latin typeface="Times New Roman" pitchFamily="18" charset="0"/>
              </a:rPr>
              <a:t> </a:t>
            </a:r>
            <a:r>
              <a:rPr kumimoji="0" lang="en-US" altLang="zh-CN" kern="0" dirty="0">
                <a:latin typeface="Times New Roman" pitchFamily="18" charset="0"/>
              </a:rPr>
              <a:t>X = </a:t>
            </a:r>
            <a:r>
              <a:rPr kumimoji="0" lang="en-US" altLang="zh-CN" kern="0" dirty="0" smtClean="0">
                <a:latin typeface="Times New Roman" pitchFamily="18" charset="0"/>
              </a:rPr>
              <a:t>P </a:t>
            </a:r>
            <a:r>
              <a:rPr kumimoji="0" lang="en-US" altLang="zh-CN" kern="0" dirty="0">
                <a:latin typeface="Times New Roman" pitchFamily="18" charset="0"/>
              </a:rPr>
              <a:t>Y ,</a:t>
            </a:r>
          </a:p>
        </p:txBody>
      </p:sp>
      <p:sp>
        <p:nvSpPr>
          <p:cNvPr id="11" name="矩形 10"/>
          <p:cNvSpPr/>
          <p:nvPr/>
        </p:nvSpPr>
        <p:spPr>
          <a:xfrm>
            <a:off x="7119817" y="3429000"/>
            <a:ext cx="148470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zh-CN" altLang="en-US" kern="0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kumimoji="0" lang="en-US" altLang="zh-CN" kern="0" dirty="0" smtClean="0">
                <a:latin typeface="Times New Roman" pitchFamily="18" charset="0"/>
              </a:rPr>
              <a:t>X</a:t>
            </a:r>
            <a:r>
              <a:rPr kumimoji="0" lang="en-US" altLang="zh-CN" sz="36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kern="0" dirty="0" smtClean="0">
                <a:latin typeface="Times New Roman" pitchFamily="18" charset="0"/>
              </a:rPr>
              <a:t>A X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zh-CN" altLang="en-US" kern="0" dirty="0" smtClean="0">
                <a:latin typeface="Times New Roman" pitchFamily="18" charset="0"/>
                <a:ea typeface="华文楷体" pitchFamily="2" charset="-122"/>
              </a:rPr>
              <a:t>变为</a:t>
            </a:r>
            <a:endParaRPr kumimoji="0" lang="en-US" altLang="zh-CN" kern="0" dirty="0" smtClean="0">
              <a:latin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en-US" altLang="zh-CN" kern="0" dirty="0" smtClean="0">
                <a:latin typeface="Times New Roman" pitchFamily="18" charset="0"/>
              </a:rPr>
              <a:t>Y</a:t>
            </a:r>
            <a:r>
              <a:rPr kumimoji="0" lang="en-US" altLang="zh-CN" sz="36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CN" kern="0" dirty="0" smtClean="0">
                <a:latin typeface="Times New Roman" pitchFamily="18" charset="0"/>
              </a:rPr>
              <a:t>D Y</a:t>
            </a:r>
            <a:endParaRPr kumimoji="0" lang="en-US" altLang="zh-CN" kern="0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8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886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86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8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86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86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86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86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6403" grpId="0"/>
      <p:bldP spid="6886404" grpId="0" animBg="1"/>
      <p:bldP spid="6886405" grpId="0"/>
      <p:bldP spid="6886406" grpId="0" animBg="1"/>
      <p:bldP spid="6886407" grpId="0"/>
      <p:bldP spid="2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注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: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若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A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是数域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上的</a:t>
            </a:r>
            <a:r>
              <a:rPr lang="zh-CN" altLang="en-US" b="1" smtClean="0">
                <a:solidFill>
                  <a:srgbClr val="E20000"/>
                </a:solidFill>
                <a:latin typeface="Times New Roman" pitchFamily="18" charset="0"/>
              </a:rPr>
              <a:t>反对称</a:t>
            </a:r>
            <a:r>
              <a:rPr lang="zh-CN" altLang="en-US" b="1" smtClean="0">
                <a:latin typeface="Times New Roman" pitchFamily="18" charset="0"/>
              </a:rPr>
              <a:t>矩阵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zh-CN" altLang="en-US" b="1" smtClean="0">
                <a:latin typeface="Times New Roman" pitchFamily="18" charset="0"/>
              </a:rPr>
              <a:t>则可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通过成对的行列变换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将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变为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以下形式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i="1" smtClean="0">
                <a:latin typeface="Times New Roman" pitchFamily="18" charset="0"/>
                <a:sym typeface="Symbol" pitchFamily="18" charset="2"/>
              </a:rPr>
              <a:t>                     </a:t>
            </a:r>
            <a:endParaRPr lang="zh-CN" altLang="en-US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2627313" y="2636838"/>
            <a:ext cx="1081087" cy="10080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4356100" y="4149725"/>
            <a:ext cx="1081088" cy="1008063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5435600" y="5157788"/>
            <a:ext cx="1441450" cy="1366837"/>
          </a:xfrm>
          <a:prstGeom prst="rect">
            <a:avLst/>
          </a:prstGeom>
          <a:solidFill>
            <a:srgbClr val="3366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14694" name="Object 6"/>
          <p:cNvGraphicFramePr>
            <a:graphicFrameLocks noChangeAspect="1"/>
          </p:cNvGraphicFramePr>
          <p:nvPr/>
        </p:nvGraphicFramePr>
        <p:xfrm>
          <a:off x="2484438" y="2708275"/>
          <a:ext cx="4570412" cy="392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1" name="公式" r:id="rId3" imgW="2133600" imgH="1828800" progId="Equation.3">
                  <p:embed/>
                </p:oleObj>
              </mc:Choice>
              <mc:Fallback>
                <p:oleObj name="公式" r:id="rId3" imgW="2133600" imgH="1828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708275"/>
                        <a:ext cx="4570412" cy="392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22248" name="Rectangle 8"/>
          <p:cNvSpPr>
            <a:spLocks noChangeArrowheads="1"/>
          </p:cNvSpPr>
          <p:nvPr/>
        </p:nvSpPr>
        <p:spPr bwMode="auto">
          <a:xfrm>
            <a:off x="468313" y="4365625"/>
            <a:ext cx="3095625" cy="1455738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</a:pPr>
            <a:r>
              <a:rPr kumimoji="0" lang="en-US" altLang="zh-CN">
                <a:solidFill>
                  <a:srgbClr val="E20000"/>
                </a:solidFill>
                <a:latin typeface="Times New Roman" pitchFamily="18" charset="0"/>
              </a:rPr>
              <a:t>  </a:t>
            </a:r>
            <a:r>
              <a:rPr kumimoji="0" lang="zh-CN" altLang="en-US">
                <a:latin typeface="Times New Roman" pitchFamily="18" charset="0"/>
              </a:rPr>
              <a:t>反对称矩阵的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kumimoji="0" lang="zh-CN" altLang="en-US">
                <a:latin typeface="Times New Roman" pitchFamily="18" charset="0"/>
              </a:rPr>
              <a:t>   合同标准型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22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22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4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688013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200000"/>
              </a:lnSpc>
              <a:buFontTx/>
              <a:buNone/>
            </a:pPr>
            <a:r>
              <a:rPr lang="en-US" altLang="zh-CN" sz="4400" b="1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高等代数 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I  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期末考试  </a:t>
            </a:r>
            <a:endParaRPr lang="en-US" altLang="zh-CN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 eaLnBrk="1" hangingPunct="1">
              <a:lnSpc>
                <a:spcPct val="20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         2019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月 </a:t>
            </a: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日 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周二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)  </a:t>
            </a:r>
          </a:p>
          <a:p>
            <a:pPr marL="609600" indent="-609600" eaLnBrk="1" hangingPunct="1">
              <a:lnSpc>
                <a:spcPct val="200000"/>
              </a:lnSpc>
              <a:buFontTx/>
              <a:buNone/>
            </a:pP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上午 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8:30   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二教 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105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36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8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806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318125"/>
              </a:xfrm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buNone/>
                </a:pPr>
                <a:r>
                  <a:rPr lang="en-US" altLang="zh-CN" b="1" dirty="0" smtClean="0">
                    <a:latin typeface="华文楷体" pitchFamily="2" charset="-122"/>
                    <a:ea typeface="华文楷体" pitchFamily="2" charset="-122"/>
                  </a:rPr>
                  <a:t>   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𝐀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b="1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⋯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</a:rPr>
                      <m:t>𝒎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</a:rPr>
                      <m:t>𝒏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实矩阵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,</a:t>
                </a: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 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1" i="0">
                        <a:latin typeface="Cambria Math"/>
                      </a:rPr>
                      <m:t>𝐀</m:t>
                    </m:r>
                    <m:sSup>
                      <m:sSup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/>
                          </a:rPr>
                          <m:t>𝐀</m:t>
                        </m:r>
                      </m:e>
                      <m:sup>
                        <m:r>
                          <a:rPr lang="en-US" altLang="zh-CN" b="1" i="0" smtClean="0">
                            <a:latin typeface="Cambria Math"/>
                          </a:rPr>
                          <m:t>𝐓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</a:rPr>
                      <m:t>𝒎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级实对称矩阵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,  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于是存在</a:t>
                </a: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    正交矩阵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𝐏</m:t>
                    </m:r>
                    <m:r>
                      <a:rPr lang="en-US" altLang="zh-CN" b="1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使得</a:t>
                </a: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endParaRPr lang="en-US" altLang="zh-CN" b="1" dirty="0" smtClean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880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31812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46676" y="2746085"/>
                <a:ext cx="8490016" cy="2023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smtClean="0">
                          <a:latin typeface="Cambria Math"/>
                        </a:rPr>
                        <m:t>𝐀</m:t>
                      </m:r>
                      <m:sSup>
                        <m:sSupPr>
                          <m:ctrlPr>
                            <a:rPr lang="en-US" altLang="zh-CN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200">
                              <a:latin typeface="Cambria Math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3200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0" smtClean="0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zh-CN" altLang="en-US" sz="3200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3200" i="1">
                              <a:latin typeface="Cambria Math"/>
                            </a:rPr>
                            <m:t>⋯ 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2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b="1" i="0" smtClean="0">
                                        <a:latin typeface="Cambria Math"/>
                                      </a:rPr>
                                      <m:t>𝛌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>
                                        <a:latin typeface="Cambria Math"/>
                                      </a:rPr>
                                      <m:t>𝛌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sz="32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sz="32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zh-CN" sz="3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200" b="1" i="0" smtClean="0"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en-US" altLang="zh-CN" sz="3200" b="1" i="0" smtClean="0">
                              <a:latin typeface="Cambria Math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76" y="2746085"/>
                <a:ext cx="8490016" cy="202356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5"/>
          <p:cNvSpPr>
            <a:spLocks/>
          </p:cNvSpPr>
          <p:nvPr/>
        </p:nvSpPr>
        <p:spPr bwMode="auto">
          <a:xfrm rot="16200000">
            <a:off x="3197171" y="3134163"/>
            <a:ext cx="359915" cy="2389747"/>
          </a:xfrm>
          <a:prstGeom prst="leftBrace">
            <a:avLst>
              <a:gd name="adj1" fmla="val 49590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182254" y="4581128"/>
                <a:ext cx="23791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3200" dirty="0">
                    <a:latin typeface="Times New Roman" pitchFamily="18" charset="0"/>
                    <a:ea typeface="华文楷体" pitchFamily="2" charset="-122"/>
                  </a:rPr>
                  <a:t>正交矩阵 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/>
                      </a:rPr>
                      <m:t>𝐏</m:t>
                    </m:r>
                    <m:r>
                      <a:rPr lang="en-US" altLang="zh-CN" sz="3200" dirty="0">
                        <a:latin typeface="Cambria Math"/>
                      </a:rPr>
                      <m:t> 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254" y="4581128"/>
                <a:ext cx="2379177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6154" t="-15625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0265" y="5559138"/>
                <a:ext cx="75823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200">
                              <a:latin typeface="Cambria Math"/>
                            </a:rPr>
                            <m:t>𝛌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≥</m:t>
                      </m:r>
                      <m:sSub>
                        <m:sSubPr>
                          <m:ctrlPr>
                            <a:rPr lang="en-US" altLang="zh-CN" sz="32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 sz="3200">
                              <a:latin typeface="Cambria Math"/>
                            </a:rPr>
                            <m:t>𝛌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≥⋯≥</m:t>
                      </m:r>
                      <m:sSub>
                        <m:sSubPr>
                          <m:ctrlPr>
                            <a:rPr lang="en-US" altLang="zh-CN" sz="32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 sz="3200">
                              <a:latin typeface="Cambria Math"/>
                            </a:rPr>
                            <m:t>𝛌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 sz="3200">
                              <a:latin typeface="Cambria Math"/>
                            </a:rPr>
                            <m:t>𝛌</m:t>
                          </m:r>
                        </m:e>
                        <m:sub>
                          <m:r>
                            <a:rPr lang="en-US" altLang="zh-CN" sz="3200" i="1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=⋯=</m:t>
                      </m:r>
                      <m:sSub>
                        <m:sSubPr>
                          <m:ctrlP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 sz="3200">
                              <a:latin typeface="Cambria Math"/>
                            </a:rPr>
                            <m:t>𝛌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𝒎</m:t>
                          </m:r>
                        </m:sub>
                      </m:sSub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65" y="5559138"/>
                <a:ext cx="7582332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94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3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第六章 </a:t>
            </a:r>
            <a:r>
              <a:rPr lang="zh-CN" altLang="en-US" b="1" smtClean="0">
                <a:solidFill>
                  <a:schemeClr val="tx1"/>
                </a:solidFill>
                <a:latin typeface="Times New Roman" pitchFamily="18" charset="0"/>
              </a:rPr>
              <a:t>二次型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dirty="0" smtClean="0"/>
              <a:t>     </a:t>
            </a:r>
            <a:r>
              <a:rPr lang="en-US" altLang="zh-CN" sz="3600" b="1" dirty="0" smtClean="0">
                <a:latin typeface="Times New Roman" pitchFamily="18" charset="0"/>
              </a:rPr>
              <a:t>1   </a:t>
            </a:r>
            <a:r>
              <a:rPr lang="zh-CN" altLang="en-US" sz="3600" b="1" dirty="0" smtClean="0">
                <a:latin typeface="Times New Roman" pitchFamily="18" charset="0"/>
              </a:rPr>
              <a:t>二次型与它的标准型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</a:t>
            </a:r>
            <a:r>
              <a:rPr lang="en-US" altLang="zh-CN" sz="3600" b="1" dirty="0" smtClean="0">
                <a:solidFill>
                  <a:srgbClr val="FFFF00"/>
                </a:solidFill>
                <a:latin typeface="Times New Roman" pitchFamily="18" charset="0"/>
              </a:rPr>
              <a:t>2   </a:t>
            </a: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</a:rPr>
              <a:t>实二次型与它的规范型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</a:t>
            </a:r>
            <a:r>
              <a:rPr lang="en-US" altLang="zh-CN" sz="3600" b="1" dirty="0" smtClean="0">
                <a:latin typeface="Times New Roman" pitchFamily="18" charset="0"/>
              </a:rPr>
              <a:t>3   </a:t>
            </a:r>
            <a:r>
              <a:rPr lang="zh-CN" altLang="en-US" sz="3600" b="1" dirty="0" smtClean="0">
                <a:latin typeface="Times New Roman" pitchFamily="18" charset="0"/>
              </a:rPr>
              <a:t>正定二次型与正定矩阵</a:t>
            </a:r>
            <a:endParaRPr lang="zh-CN" altLang="en-US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5900" name="Line 12"/>
          <p:cNvSpPr>
            <a:spLocks noChangeShapeType="1"/>
          </p:cNvSpPr>
          <p:nvPr/>
        </p:nvSpPr>
        <p:spPr bwMode="auto">
          <a:xfrm>
            <a:off x="4716463" y="1916113"/>
            <a:ext cx="935037" cy="1081087"/>
          </a:xfrm>
          <a:prstGeom prst="line">
            <a:avLst/>
          </a:prstGeom>
          <a:noFill/>
          <a:ln w="889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565901" name="Line 13"/>
          <p:cNvSpPr>
            <a:spLocks noChangeShapeType="1"/>
          </p:cNvSpPr>
          <p:nvPr/>
        </p:nvSpPr>
        <p:spPr bwMode="auto">
          <a:xfrm>
            <a:off x="5364163" y="1989138"/>
            <a:ext cx="1223962" cy="1008062"/>
          </a:xfrm>
          <a:prstGeom prst="line">
            <a:avLst/>
          </a:prstGeom>
          <a:noFill/>
          <a:ln w="889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565902" name="Object 14"/>
          <p:cNvGraphicFramePr>
            <a:graphicFrameLocks noChangeAspect="1"/>
          </p:cNvGraphicFramePr>
          <p:nvPr/>
        </p:nvGraphicFramePr>
        <p:xfrm>
          <a:off x="5940425" y="1341438"/>
          <a:ext cx="14414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33" name="公式" r:id="rId3" imgW="596641" imgH="215806" progId="Equation.3">
                  <p:embed/>
                </p:oleObj>
              </mc:Choice>
              <mc:Fallback>
                <p:oleObj name="公式" r:id="rId3" imgW="59664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1341438"/>
                        <a:ext cx="144145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5903" name="Object 15"/>
          <p:cNvGraphicFramePr>
            <a:graphicFrameLocks noChangeAspect="1"/>
          </p:cNvGraphicFramePr>
          <p:nvPr/>
        </p:nvGraphicFramePr>
        <p:xfrm>
          <a:off x="6011863" y="1989138"/>
          <a:ext cx="28829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34" name="公式" r:id="rId5" imgW="1193800" imgH="241300" progId="Equation.3">
                  <p:embed/>
                </p:oleObj>
              </mc:Choice>
              <mc:Fallback>
                <p:oleObj name="公式" r:id="rId5" imgW="1193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989138"/>
                        <a:ext cx="28829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5904" name="Object 16"/>
          <p:cNvGraphicFramePr>
            <a:graphicFrameLocks noChangeAspect="1"/>
          </p:cNvGraphicFramePr>
          <p:nvPr/>
        </p:nvGraphicFramePr>
        <p:xfrm>
          <a:off x="1403350" y="4508500"/>
          <a:ext cx="316865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35" name="公式" r:id="rId7" imgW="965200" imgH="190500" progId="Equation.3">
                  <p:embed/>
                </p:oleObj>
              </mc:Choice>
              <mc:Fallback>
                <p:oleObj name="公式" r:id="rId7" imgW="9652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508500"/>
                        <a:ext cx="3168650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5908" name="Object 20"/>
          <p:cNvGraphicFramePr>
            <a:graphicFrameLocks noChangeAspect="1"/>
          </p:cNvGraphicFramePr>
          <p:nvPr/>
        </p:nvGraphicFramePr>
        <p:xfrm>
          <a:off x="3419475" y="5373688"/>
          <a:ext cx="31686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36" name="公式" r:id="rId9" imgW="1218671" imgH="241195" progId="Equation.3">
                  <p:embed/>
                </p:oleObj>
              </mc:Choice>
              <mc:Fallback>
                <p:oleObj name="公式" r:id="rId9" imgW="121867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373688"/>
                        <a:ext cx="316865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5913" name="Object 25"/>
          <p:cNvGraphicFramePr>
            <a:graphicFrameLocks noChangeAspect="1"/>
          </p:cNvGraphicFramePr>
          <p:nvPr/>
        </p:nvGraphicFramePr>
        <p:xfrm>
          <a:off x="827088" y="1773238"/>
          <a:ext cx="19637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37" name="公式" r:id="rId11" imgW="812447" imgH="228501" progId="Equation.3">
                  <p:embed/>
                </p:oleObj>
              </mc:Choice>
              <mc:Fallback>
                <p:oleObj name="公式" r:id="rId11" imgW="812447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73238"/>
                        <a:ext cx="1963737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65915" name="Line 27"/>
          <p:cNvSpPr>
            <a:spLocks noChangeShapeType="1"/>
          </p:cNvSpPr>
          <p:nvPr/>
        </p:nvSpPr>
        <p:spPr bwMode="auto">
          <a:xfrm flipH="1">
            <a:off x="2484438" y="1916113"/>
            <a:ext cx="1150937" cy="1225550"/>
          </a:xfrm>
          <a:prstGeom prst="line">
            <a:avLst/>
          </a:prstGeom>
          <a:noFill/>
          <a:ln w="889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38948" name="Object 4"/>
          <p:cNvGraphicFramePr>
            <a:graphicFrameLocks noChangeAspect="1"/>
          </p:cNvGraphicFramePr>
          <p:nvPr/>
        </p:nvGraphicFramePr>
        <p:xfrm>
          <a:off x="3419475" y="1412875"/>
          <a:ext cx="20955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38" name="公式" r:id="rId13" imgW="736600" imgH="203200" progId="Equation.3">
                  <p:embed/>
                </p:oleObj>
              </mc:Choice>
              <mc:Fallback>
                <p:oleObj name="公式" r:id="rId13" imgW="736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412875"/>
                        <a:ext cx="20955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47664" y="260648"/>
                <a:ext cx="6030416" cy="84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dirty="0">
                              <a:latin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altLang="zh-CN" dirty="0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dirty="0">
                          <a:latin typeface="Cambria Math"/>
                        </a:rPr>
                        <m:t>𝐀</m:t>
                      </m:r>
                      <m:r>
                        <a:rPr lang="en-US" altLang="zh-CN" dirty="0">
                          <a:latin typeface="Cambria Math"/>
                        </a:rPr>
                        <m:t> </m:t>
                      </m:r>
                      <m:r>
                        <a:rPr lang="en-US" altLang="zh-CN" dirty="0">
                          <a:latin typeface="Cambria Math"/>
                        </a:rPr>
                        <m:t>𝐗</m:t>
                      </m:r>
                    </m:oMath>
                  </m:oMathPara>
                </a14:m>
                <a:endParaRPr kumimoji="0" lang="en-US" altLang="zh-CN" kern="0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60648"/>
                <a:ext cx="6030416" cy="84427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96206" y="390395"/>
            <a:ext cx="2088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实二次型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1520" y="3356992"/>
                <a:ext cx="3838166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356992"/>
                <a:ext cx="3838166" cy="5959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16463" y="3356992"/>
                <a:ext cx="3900683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463" y="3356992"/>
                <a:ext cx="3900683" cy="5959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9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659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65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65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565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65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65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65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6565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5659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565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565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656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5659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565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565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565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56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565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5900" grpId="0" animBg="1"/>
      <p:bldP spid="6565901" grpId="0" animBg="1"/>
      <p:bldP spid="6565915" grpId="0" animBg="1"/>
      <p:bldP spid="5" grpId="0"/>
      <p:bldP spid="1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8959" name="AutoShape 15"/>
          <p:cNvSpPr>
            <a:spLocks noChangeArrowheads="1"/>
          </p:cNvSpPr>
          <p:nvPr/>
        </p:nvSpPr>
        <p:spPr bwMode="auto">
          <a:xfrm>
            <a:off x="1814858" y="5015434"/>
            <a:ext cx="6397353" cy="935038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547664" y="260648"/>
                <a:ext cx="6030416" cy="84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dirty="0">
                              <a:latin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altLang="zh-CN" dirty="0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dirty="0">
                          <a:latin typeface="Cambria Math"/>
                        </a:rPr>
                        <m:t>𝐀</m:t>
                      </m:r>
                      <m:r>
                        <a:rPr lang="en-US" altLang="zh-CN" dirty="0">
                          <a:latin typeface="Cambria Math"/>
                        </a:rPr>
                        <m:t> </m:t>
                      </m:r>
                      <m:r>
                        <a:rPr lang="en-US" altLang="zh-CN" dirty="0">
                          <a:latin typeface="Cambria Math"/>
                        </a:rPr>
                        <m:t>𝐗</m:t>
                      </m:r>
                    </m:oMath>
                  </m:oMathPara>
                </a14:m>
                <a:endParaRPr kumimoji="0" lang="en-US" altLang="zh-CN" kern="0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60648"/>
                <a:ext cx="6030416" cy="8442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34346" y="1340768"/>
                <a:ext cx="4404411" cy="651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46" y="1340768"/>
                <a:ext cx="4404411" cy="651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051720" y="2193000"/>
                <a:ext cx="6130111" cy="651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−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𝒅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𝒑</m:t>
                          </m:r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−⋯−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𝒒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193000"/>
                <a:ext cx="6130111" cy="65152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55037" y="3068959"/>
                <a:ext cx="5699702" cy="17202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Cambria Math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Cambria Math"/>
                                  </a:rPr>
                                  <m:t>𝒑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Cambria Math"/>
                                  </a:rPr>
                                  <m:t>𝒒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 ,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𝒑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Cambria Math"/>
                                  </a:rPr>
                                  <m:t>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37" y="3068959"/>
                <a:ext cx="5699702" cy="172027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203341" y="2981949"/>
            <a:ext cx="11876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再令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67207" y="5157191"/>
                <a:ext cx="6926383" cy="6515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+⋯+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−⋯−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𝒒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207" y="5157191"/>
                <a:ext cx="6926383" cy="65152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272051" y="1115132"/>
                <a:ext cx="237046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  <a:ea typeface="华文楷体" panose="02010600040101010101" pitchFamily="2" charset="-122"/>
                      </a:rPr>
                      <m:t>𝐗</m:t>
                    </m:r>
                    <m:r>
                      <a:rPr lang="en-US" altLang="zh-CN" b="1" i="0" smtClean="0">
                        <a:latin typeface="Cambria Math"/>
                        <a:ea typeface="华文楷体" panose="02010600040101010101" pitchFamily="2" charset="-122"/>
                      </a:rPr>
                      <m:t>=</m:t>
                    </m:r>
                    <m:r>
                      <a:rPr lang="en-US" altLang="zh-CN" b="1" i="0" smtClean="0">
                        <a:latin typeface="Cambria Math"/>
                        <a:ea typeface="华文楷体" panose="02010600040101010101" pitchFamily="2" charset="-122"/>
                      </a:rPr>
                      <m:t>𝐂</m:t>
                    </m:r>
                    <m:r>
                      <a:rPr lang="en-US" altLang="zh-CN" b="1" i="0" smtClean="0">
                        <a:latin typeface="Cambria Math"/>
                        <a:ea typeface="华文楷体" panose="02010600040101010101" pitchFamily="2" charset="-122"/>
                      </a:rPr>
                      <m:t> </m:t>
                    </m:r>
                    <m:r>
                      <a:rPr lang="en-US" altLang="zh-CN" b="1" i="0" smtClean="0">
                        <a:latin typeface="Cambria Math"/>
                        <a:ea typeface="华文楷体" panose="02010600040101010101" pitchFamily="2" charset="-122"/>
                      </a:rPr>
                      <m:t>𝐘</m:t>
                    </m:r>
                  </m:oMath>
                </a14:m>
                <a:r>
                  <a:rPr lang="en-US" altLang="zh-CN" b="1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051" y="1115132"/>
                <a:ext cx="2370462" cy="584775"/>
              </a:xfrm>
              <a:prstGeom prst="rect">
                <a:avLst/>
              </a:prstGeom>
              <a:blipFill rotWithShape="1">
                <a:blip r:embed="rId12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92280" y="3068960"/>
                <a:ext cx="15502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𝒅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068960"/>
                <a:ext cx="1550233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260048" y="6006269"/>
            <a:ext cx="509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得到实二次型的 规范型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738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38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8959" grpId="0" animBg="1"/>
      <p:bldP spid="11" grpId="0"/>
      <p:bldP spid="2" grpId="0"/>
      <p:bldP spid="4" grpId="0"/>
      <p:bldP spid="15" grpId="0"/>
      <p:bldP spid="5" grpId="0"/>
      <p:bldP spid="12" grpId="0"/>
      <p:bldP spid="6" grpId="0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AutoShape 4"/>
          <p:cNvSpPr>
            <a:spLocks noChangeArrowheads="1"/>
          </p:cNvSpPr>
          <p:nvPr/>
        </p:nvSpPr>
        <p:spPr bwMode="auto">
          <a:xfrm>
            <a:off x="1544747" y="3040942"/>
            <a:ext cx="6337002" cy="93503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118791" name="Picture 8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2" name="Rectangle 9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实二次型都与规范型等价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403350" y="1844824"/>
                <a:ext cx="6030416" cy="84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dirty="0">
                              <a:latin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altLang="zh-CN" dirty="0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dirty="0">
                          <a:latin typeface="Cambria Math"/>
                        </a:rPr>
                        <m:t>𝐀</m:t>
                      </m:r>
                      <m:r>
                        <a:rPr lang="en-US" altLang="zh-CN" dirty="0">
                          <a:latin typeface="Cambria Math"/>
                        </a:rPr>
                        <m:t> </m:t>
                      </m:r>
                      <m:r>
                        <a:rPr lang="en-US" altLang="zh-CN" dirty="0">
                          <a:latin typeface="Cambria Math"/>
                        </a:rPr>
                        <m:t>𝐗</m:t>
                      </m:r>
                    </m:oMath>
                  </m:oMathPara>
                </a14:m>
                <a:endParaRPr kumimoji="0" lang="en-US" altLang="zh-CN" kern="0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50" y="1844824"/>
                <a:ext cx="6030416" cy="84427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108807" y="3182697"/>
                <a:ext cx="6926383" cy="6515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+⋯+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−⋯−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𝒒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07" y="3182697"/>
                <a:ext cx="6926383" cy="65152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08807" y="4654748"/>
                <a:ext cx="705181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𝒑</m:t>
                    </m:r>
                  </m:oMath>
                </a14:m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称为正惯性指数 </a:t>
                </a:r>
                <a:r>
                  <a:rPr lang="en-US" altLang="zh-CN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𝒒</m:t>
                    </m:r>
                  </m:oMath>
                </a14:m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为负惯</a:t>
                </a: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性指数 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07" y="4654748"/>
                <a:ext cx="7051815" cy="584775"/>
              </a:xfrm>
              <a:prstGeom prst="rect">
                <a:avLst/>
              </a:prstGeom>
              <a:blipFill rotWithShape="1">
                <a:blip r:embed="rId14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809046" y="5373216"/>
                <a:ext cx="352590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𝒑</m:t>
                    </m:r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+</m:t>
                    </m:r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𝒒</m:t>
                    </m:r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=</m:t>
                    </m:r>
                    <m:r>
                      <a:rPr lang="en-US" altLang="zh-CN" b="1" i="0" dirty="0" smtClean="0">
                        <a:latin typeface="Cambria Math"/>
                        <a:ea typeface="华文楷体" panose="02010600040101010101" pitchFamily="2" charset="-122"/>
                      </a:rPr>
                      <m:t>𝐀</m:t>
                    </m:r>
                  </m:oMath>
                </a14:m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秩</a:t>
                </a:r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046" y="5373216"/>
                <a:ext cx="3525907" cy="584775"/>
              </a:xfrm>
              <a:prstGeom prst="rect">
                <a:avLst/>
              </a:prstGeom>
              <a:blipFill rotWithShape="1">
                <a:blip r:embed="rId15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7"/>
          <p:cNvSpPr txBox="1">
            <a:spLocks noChangeArrowheads="1"/>
          </p:cNvSpPr>
          <p:nvPr/>
        </p:nvSpPr>
        <p:spPr bwMode="auto">
          <a:xfrm>
            <a:off x="539750" y="4397354"/>
            <a:ext cx="8229600" cy="168433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 smtClean="0">
                <a:latin typeface="+mn-lt"/>
                <a:ea typeface="华文楷体" pitchFamily="2" charset="-122"/>
              </a:rPr>
              <a:t> </a:t>
            </a:r>
            <a:r>
              <a:rPr kumimoji="0" lang="zh-CN" altLang="en-US" sz="3600" kern="0" dirty="0" smtClean="0">
                <a:latin typeface="Times New Roman" pitchFamily="18" charset="0"/>
                <a:ea typeface="华文楷体" pitchFamily="2" charset="-122"/>
              </a:rPr>
              <a:t>   每个实二</a:t>
            </a:r>
            <a:r>
              <a:rPr kumimoji="0" lang="zh-CN" altLang="en-US" sz="3600" kern="0" dirty="0">
                <a:latin typeface="Times New Roman" pitchFamily="18" charset="0"/>
                <a:ea typeface="华文楷体" pitchFamily="2" charset="-122"/>
              </a:rPr>
              <a:t>次型</a:t>
            </a:r>
            <a:r>
              <a:rPr kumimoji="0" lang="zh-CN" altLang="en-US" sz="3600" kern="0" dirty="0" smtClean="0">
                <a:latin typeface="Times New Roman" pitchFamily="18" charset="0"/>
                <a:ea typeface="华文楷体" pitchFamily="2" charset="-122"/>
              </a:rPr>
              <a:t>的等</a:t>
            </a:r>
            <a:r>
              <a:rPr kumimoji="0" lang="zh-CN" altLang="en-US" sz="3600" kern="0" dirty="0">
                <a:latin typeface="Times New Roman" pitchFamily="18" charset="0"/>
                <a:ea typeface="华文楷体" pitchFamily="2" charset="-122"/>
              </a:rPr>
              <a:t>价类里</a:t>
            </a:r>
            <a:endParaRPr kumimoji="0" lang="en-US" altLang="zh-CN" sz="3600" kern="0" dirty="0">
              <a:latin typeface="Times New Roman" pitchFamily="18" charset="0"/>
              <a:ea typeface="华文楷体" pitchFamily="2" charset="-122"/>
            </a:endParaRP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sz="3600" kern="0" dirty="0">
                <a:latin typeface="Times New Roman" pitchFamily="18" charset="0"/>
                <a:ea typeface="华文楷体" pitchFamily="2" charset="-122"/>
              </a:rPr>
              <a:t>                           </a:t>
            </a:r>
            <a:r>
              <a:rPr kumimoji="0" lang="zh-CN" altLang="en-US" sz="3600" kern="0" dirty="0">
                <a:latin typeface="Times New Roman" pitchFamily="18" charset="0"/>
                <a:ea typeface="华文楷体" pitchFamily="2" charset="-122"/>
              </a:rPr>
              <a:t>只有一个规范型吗 </a:t>
            </a:r>
            <a:r>
              <a:rPr kumimoji="0" lang="en-US" altLang="zh-CN" sz="3600" kern="0" dirty="0">
                <a:latin typeface="Times New Roman" pitchFamily="18" charset="0"/>
                <a:ea typeface="华文楷体" pitchFamily="2" charset="-122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894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92150"/>
                <a:ext cx="8229600" cy="543401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惯性定理 </a:t>
                </a:r>
                <a:r>
                  <a:rPr lang="en-US" altLang="zh-CN" b="1" dirty="0" smtClean="0">
                    <a:latin typeface="Times New Roman" pitchFamily="18" charset="0"/>
                  </a:rPr>
                  <a:t>:    </a:t>
                </a:r>
                <a:r>
                  <a:rPr lang="zh-CN" altLang="en-US" b="1" dirty="0" smtClean="0">
                    <a:latin typeface="Times New Roman" pitchFamily="18" charset="0"/>
                  </a:rPr>
                  <a:t>实二次型的规范型唯一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</m:oMath>
                </a14:m>
                <a:endParaRPr lang="zh-CN" altLang="en-US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证</a:t>
                </a:r>
                <a:r>
                  <a:rPr lang="en-US" altLang="zh-CN" b="1" dirty="0" smtClean="0">
                    <a:latin typeface="Times New Roman" pitchFamily="18" charset="0"/>
                  </a:rPr>
                  <a:t>:   </a:t>
                </a:r>
                <a:r>
                  <a:rPr lang="zh-CN" altLang="en-US" b="1" dirty="0" smtClean="0">
                    <a:latin typeface="Times New Roman" pitchFamily="18" charset="0"/>
                  </a:rPr>
                  <a:t>若实二次型某等价类</a:t>
                </a:r>
                <a:r>
                  <a:rPr lang="zh-CN" altLang="en-US" b="1" dirty="0">
                    <a:latin typeface="Times New Roman" pitchFamily="18" charset="0"/>
                  </a:rPr>
                  <a:t>包含</a:t>
                </a:r>
                <a:r>
                  <a:rPr lang="zh-CN" altLang="en-US" b="1" dirty="0" smtClean="0">
                    <a:latin typeface="Times New Roman" pitchFamily="18" charset="0"/>
                  </a:rPr>
                  <a:t>两种不同的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规范型          </a:t>
                </a:r>
                <a:r>
                  <a:rPr lang="en-US" altLang="zh-CN" b="1" dirty="0" smtClean="0">
                    <a:latin typeface="Times New Roman" pitchFamily="18" charset="0"/>
                  </a:rPr>
                  <a:t>(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𝒑</m:t>
                    </m:r>
                    <m:r>
                      <a:rPr lang="en-US" altLang="zh-CN" b="1" i="1" dirty="0" smtClean="0">
                        <a:latin typeface="Cambria Math"/>
                      </a:rPr>
                      <m:t>+</m:t>
                    </m:r>
                    <m:r>
                      <a:rPr lang="en-US" altLang="zh-CN" b="1" i="1" dirty="0" smtClean="0">
                        <a:latin typeface="Cambria Math"/>
                      </a:rPr>
                      <m:t>𝒒</m:t>
                    </m:r>
                    <m:r>
                      <a:rPr lang="en-US" altLang="zh-CN" b="1" i="1" dirty="0" smtClean="0"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latin typeface="Cambria Math"/>
                      </a:rPr>
                      <m:t>𝒖</m:t>
                    </m:r>
                    <m:r>
                      <a:rPr lang="en-US" altLang="zh-CN" b="1" i="1" dirty="0" smtClean="0">
                        <a:latin typeface="Cambria Math"/>
                      </a:rPr>
                      <m:t>+</m:t>
                    </m:r>
                    <m:r>
                      <a:rPr lang="en-US" altLang="zh-CN" b="1" i="1" dirty="0" smtClean="0">
                        <a:latin typeface="Cambria Math"/>
                      </a:rPr>
                      <m:t>𝒗</m:t>
                    </m:r>
                    <m:r>
                      <a:rPr lang="en-US" altLang="zh-CN" b="1" i="1" dirty="0" smtClean="0">
                        <a:latin typeface="Cambria Math"/>
                      </a:rPr>
                      <m:t>=</m:t>
                    </m:r>
                    <m:r>
                      <a:rPr lang="en-US" altLang="zh-CN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秩 </a:t>
                </a:r>
                <a:r>
                  <a:rPr lang="en-US" altLang="zh-CN" b="1" dirty="0" smtClean="0">
                    <a:latin typeface="Times New Roman" pitchFamily="18" charset="0"/>
                  </a:rPr>
                  <a:t>)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endParaRPr lang="en-US" altLang="zh-CN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8894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92150"/>
                <a:ext cx="8229600" cy="5434013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06327" y="4365104"/>
                <a:ext cx="7183993" cy="595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=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+⋯+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𝒖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𝒖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−⋯−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𝒖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𝒗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27" y="4365104"/>
                <a:ext cx="7183993" cy="5959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84287" y="3429000"/>
                <a:ext cx="7006033" cy="651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r>
                        <a:rPr lang="en-US" altLang="zh-CN" i="1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−⋯−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𝒒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87" y="3429000"/>
                <a:ext cx="7006033" cy="6515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08223" y="5301207"/>
                <a:ext cx="758209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itchFamily="18" charset="0"/>
                  </a:rPr>
                  <a:t>不妨设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𝒑</m:t>
                    </m:r>
                    <m:r>
                      <a:rPr lang="en-US" altLang="zh-CN" i="1" dirty="0">
                        <a:latin typeface="Cambria Math"/>
                      </a:rPr>
                      <m:t>&gt;</m:t>
                    </m:r>
                    <m:r>
                      <a:rPr lang="en-US" altLang="zh-CN" i="1" dirty="0">
                        <a:latin typeface="Cambria Math"/>
                      </a:rPr>
                      <m:t>𝒖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</a:t>
                </a:r>
                <a:r>
                  <a:rPr lang="zh-CN" altLang="en-US" dirty="0">
                    <a:latin typeface="Times New Roman" pitchFamily="18" charset="0"/>
                  </a:rPr>
                  <a:t>设有变量替换 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𝐘</m:t>
                    </m:r>
                    <m:r>
                      <a:rPr lang="en-US" altLang="zh-CN" dirty="0">
                        <a:latin typeface="Cambria Math"/>
                      </a:rPr>
                      <m:t>=</m:t>
                    </m:r>
                    <m:r>
                      <a:rPr lang="en-US" altLang="zh-CN" dirty="0">
                        <a:latin typeface="Cambria Math"/>
                      </a:rPr>
                      <m:t>𝐂</m:t>
                    </m:r>
                    <m:r>
                      <a:rPr lang="en-US" altLang="zh-CN" dirty="0">
                        <a:latin typeface="Cambria Math"/>
                      </a:rPr>
                      <m:t> </m:t>
                    </m:r>
                    <m:r>
                      <a:rPr lang="en-US" altLang="zh-CN" dirty="0">
                        <a:latin typeface="Cambria Math"/>
                      </a:rPr>
                      <m:t>𝐙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3" y="5301207"/>
                <a:ext cx="7582097" cy="584775"/>
              </a:xfrm>
              <a:prstGeom prst="rect">
                <a:avLst/>
              </a:prstGeom>
              <a:blipFill rotWithShape="1">
                <a:blip r:embed="rId5"/>
                <a:stretch>
                  <a:fillRect t="-21875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91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894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92150"/>
                <a:ext cx="8229600" cy="543401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𝒛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𝒑</m:t>
                        </m:r>
                        <m:r>
                          <a:rPr lang="en-US" altLang="zh-CN" b="1" i="1">
                            <a:latin typeface="Cambria Math"/>
                          </a:rPr>
                          <m:t>+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=⋯=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𝒛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</a:t>
                </a:r>
                <a:r>
                  <a:rPr lang="en-US" altLang="zh-CN" b="1" dirty="0">
                    <a:latin typeface="Times New Roman" pitchFamily="18" charset="0"/>
                  </a:rPr>
                  <a:t>.  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,⋯,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𝒖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⋯,</m:t>
                        </m:r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𝒖</m:t>
                        </m:r>
                        <m:r>
                          <a:rPr lang="en-US" altLang="zh-CN" b="1" i="1">
                            <a:latin typeface="Cambria Math"/>
                          </a:rPr>
                          <m:t>+</m:t>
                        </m:r>
                        <m:r>
                          <a:rPr lang="en-US" altLang="zh-CN" b="1" i="1">
                            <a:latin typeface="Cambria Math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看成变</a:t>
                </a:r>
                <a:r>
                  <a:rPr lang="zh-CN" altLang="en-US" b="1" dirty="0">
                    <a:latin typeface="Times New Roman" pitchFamily="18" charset="0"/>
                  </a:rPr>
                  <a:t>元 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𝒛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𝒛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的线</a:t>
                </a:r>
                <a:r>
                  <a:rPr lang="zh-CN" altLang="en-US" b="1" dirty="0">
                    <a:latin typeface="Times New Roman" pitchFamily="18" charset="0"/>
                  </a:rPr>
                  <a:t>性组合</a:t>
                </a:r>
                <a:r>
                  <a:rPr lang="en-US" altLang="zh-CN" b="1" dirty="0">
                    <a:latin typeface="Times New Roman" pitchFamily="18" charset="0"/>
                  </a:rPr>
                  <a:t> .</a:t>
                </a:r>
                <a:endParaRPr lang="zh-CN" altLang="en-US" b="1" dirty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endParaRPr lang="zh-CN" altLang="en-US" b="1" dirty="0"/>
              </a:p>
            </p:txBody>
          </p:sp>
        </mc:Choice>
        <mc:Fallback xmlns="">
          <p:sp>
            <p:nvSpPr>
              <p:cNvPr id="68894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92150"/>
                <a:ext cx="8229600" cy="543401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84287" y="3429000"/>
                <a:ext cx="7006033" cy="651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r>
                        <a:rPr lang="en-US" altLang="zh-CN" i="1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−⋯−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𝒒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87" y="3429000"/>
                <a:ext cx="7006033" cy="6515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06327" y="4365104"/>
                <a:ext cx="7183993" cy="595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=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+⋯+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𝒖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𝒖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−⋯−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𝒖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𝒗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27" y="4365104"/>
                <a:ext cx="7183993" cy="5959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8223" y="5301207"/>
                <a:ext cx="758209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itchFamily="18" charset="0"/>
                  </a:rPr>
                  <a:t>不妨设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𝒑</m:t>
                    </m:r>
                    <m:r>
                      <a:rPr lang="en-US" altLang="zh-CN" i="1" dirty="0">
                        <a:latin typeface="Cambria Math"/>
                      </a:rPr>
                      <m:t>&gt;</m:t>
                    </m:r>
                    <m:r>
                      <a:rPr lang="en-US" altLang="zh-CN" i="1" dirty="0">
                        <a:latin typeface="Cambria Math"/>
                      </a:rPr>
                      <m:t>𝒖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</a:t>
                </a:r>
                <a:r>
                  <a:rPr lang="zh-CN" altLang="en-US" dirty="0">
                    <a:latin typeface="Times New Roman" pitchFamily="18" charset="0"/>
                  </a:rPr>
                  <a:t>设有变量替换 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𝐘</m:t>
                    </m:r>
                    <m:r>
                      <a:rPr lang="en-US" altLang="zh-CN" dirty="0">
                        <a:latin typeface="Cambria Math"/>
                      </a:rPr>
                      <m:t>=</m:t>
                    </m:r>
                    <m:r>
                      <a:rPr lang="en-US" altLang="zh-CN" dirty="0">
                        <a:latin typeface="Cambria Math"/>
                      </a:rPr>
                      <m:t>𝐂</m:t>
                    </m:r>
                    <m:r>
                      <a:rPr lang="en-US" altLang="zh-CN" dirty="0">
                        <a:latin typeface="Cambria Math"/>
                      </a:rPr>
                      <m:t> </m:t>
                    </m:r>
                    <m:r>
                      <a:rPr lang="en-US" altLang="zh-CN" dirty="0">
                        <a:latin typeface="Cambria Math"/>
                      </a:rPr>
                      <m:t>𝐙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3" y="5301207"/>
                <a:ext cx="7582097" cy="584775"/>
              </a:xfrm>
              <a:prstGeom prst="rect">
                <a:avLst/>
              </a:prstGeom>
              <a:blipFill rotWithShape="1">
                <a:blip r:embed="rId5"/>
                <a:stretch>
                  <a:fillRect t="-21875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 bwMode="auto">
          <a:xfrm>
            <a:off x="3995936" y="3439801"/>
            <a:ext cx="3875109" cy="682012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 w="508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29177" y="3488419"/>
                <a:ext cx="9543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𝟎</m:t>
                      </m:r>
                      <m:r>
                        <a:rPr lang="en-US" altLang="zh-CN" i="1">
                          <a:latin typeface="Cambria Math"/>
                        </a:rPr>
                        <m:t>&lt;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7" y="3488419"/>
                <a:ext cx="954300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 12"/>
          <p:cNvSpPr/>
          <p:nvPr/>
        </p:nvSpPr>
        <p:spPr bwMode="auto">
          <a:xfrm>
            <a:off x="1283477" y="4279024"/>
            <a:ext cx="2735952" cy="682012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 w="508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900512" y="4376261"/>
                <a:ext cx="9543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dirty="0">
                          <a:latin typeface="Cambria Math"/>
                        </a:rPr>
                        <m:t>≤</m:t>
                      </m:r>
                      <m:r>
                        <a:rPr lang="en-US" altLang="zh-CN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512" y="4376261"/>
                <a:ext cx="954300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8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88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8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8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88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8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8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894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92150"/>
                <a:ext cx="8229600" cy="543401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由</a:t>
                </a:r>
                <a:r>
                  <a:rPr lang="zh-CN" altLang="en-US" b="1" dirty="0">
                    <a:latin typeface="Times New Roman" pitchFamily="18" charset="0"/>
                  </a:rPr>
                  <a:t>于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𝒑</m:t>
                    </m:r>
                    <m:r>
                      <a:rPr lang="en-US" altLang="zh-CN" i="1" dirty="0">
                        <a:latin typeface="Cambria Math"/>
                      </a:rPr>
                      <m:t>&gt;</m:t>
                    </m:r>
                    <m:r>
                      <a:rPr lang="en-US" altLang="zh-CN" i="1" dirty="0">
                        <a:latin typeface="Cambria Math"/>
                      </a:rPr>
                      <m:t>𝒖</m:t>
                    </m:r>
                    <m:r>
                      <a:rPr lang="en-US" altLang="zh-CN" i="1" dirty="0">
                        <a:latin typeface="Cambria Math"/>
                      </a:rPr>
                      <m:t> ,</m:t>
                    </m:r>
                  </m:oMath>
                </a14:m>
                <a:r>
                  <a:rPr lang="en-US" altLang="zh-CN" b="1" dirty="0">
                    <a:latin typeface="Times New Roman" pitchFamily="18" charset="0"/>
                  </a:rPr>
                  <a:t>  </a:t>
                </a:r>
                <a:r>
                  <a:rPr lang="zh-CN" altLang="en-US" b="1" dirty="0">
                    <a:latin typeface="Times New Roman" pitchFamily="18" charset="0"/>
                  </a:rPr>
                  <a:t>总可选取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𝒛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𝒛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不全为零 </a:t>
                </a:r>
                <a:r>
                  <a:rPr lang="en-US" altLang="zh-CN" b="1" dirty="0">
                    <a:latin typeface="Times New Roman" pitchFamily="18" charset="0"/>
                  </a:rPr>
                  <a:t>,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 </a:t>
                </a:r>
                <a:r>
                  <a:rPr lang="zh-CN" altLang="en-US" b="1" dirty="0">
                    <a:latin typeface="Times New Roman" pitchFamily="18" charset="0"/>
                  </a:rPr>
                  <a:t>使得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=⋯=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𝒖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</a:t>
                </a:r>
                <a:r>
                  <a:rPr lang="en-US" altLang="zh-CN" b="1" dirty="0">
                    <a:latin typeface="Times New Roman" pitchFamily="18" charset="0"/>
                  </a:rPr>
                  <a:t>.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 </a:t>
                </a:r>
                <a:r>
                  <a:rPr lang="zh-CN" altLang="en-US" b="1" dirty="0">
                    <a:latin typeface="Times New Roman" pitchFamily="18" charset="0"/>
                  </a:rPr>
                  <a:t>由此导出矛盾 </a:t>
                </a:r>
                <a:r>
                  <a:rPr lang="en-US" altLang="zh-CN" b="1" dirty="0" smtClean="0">
                    <a:latin typeface="Times New Roman" pitchFamily="18" charset="0"/>
                  </a:rPr>
                  <a:t>: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endParaRPr lang="zh-CN" altLang="en-US" b="1" dirty="0"/>
              </a:p>
            </p:txBody>
          </p:sp>
        </mc:Choice>
        <mc:Fallback xmlns="">
          <p:sp>
            <p:nvSpPr>
              <p:cNvPr id="68894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92150"/>
                <a:ext cx="8229600" cy="543401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84287" y="3429000"/>
                <a:ext cx="7006033" cy="651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r>
                        <a:rPr lang="en-US" altLang="zh-CN" i="1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−⋯−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𝒒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87" y="3429000"/>
                <a:ext cx="7006033" cy="6515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06327" y="4365104"/>
                <a:ext cx="7183993" cy="595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=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+⋯+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𝒖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𝒖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−⋯−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𝒖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𝒗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27" y="4365104"/>
                <a:ext cx="7183993" cy="5959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8223" y="5301207"/>
                <a:ext cx="758209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itchFamily="18" charset="0"/>
                  </a:rPr>
                  <a:t>不妨设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𝒑</m:t>
                    </m:r>
                    <m:r>
                      <a:rPr lang="en-US" altLang="zh-CN" i="1" dirty="0">
                        <a:latin typeface="Cambria Math"/>
                      </a:rPr>
                      <m:t>&gt;</m:t>
                    </m:r>
                    <m:r>
                      <a:rPr lang="en-US" altLang="zh-CN" i="1" dirty="0">
                        <a:latin typeface="Cambria Math"/>
                      </a:rPr>
                      <m:t>𝒖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</a:t>
                </a:r>
                <a:r>
                  <a:rPr lang="zh-CN" altLang="en-US" dirty="0">
                    <a:latin typeface="Times New Roman" pitchFamily="18" charset="0"/>
                  </a:rPr>
                  <a:t>设有变量替换 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𝐘</m:t>
                    </m:r>
                    <m:r>
                      <a:rPr lang="en-US" altLang="zh-CN" dirty="0">
                        <a:latin typeface="Cambria Math"/>
                      </a:rPr>
                      <m:t>=</m:t>
                    </m:r>
                    <m:r>
                      <a:rPr lang="en-US" altLang="zh-CN" dirty="0">
                        <a:latin typeface="Cambria Math"/>
                      </a:rPr>
                      <m:t>𝐂</m:t>
                    </m:r>
                    <m:r>
                      <a:rPr lang="en-US" altLang="zh-CN" dirty="0">
                        <a:latin typeface="Cambria Math"/>
                      </a:rPr>
                      <m:t> </m:t>
                    </m:r>
                    <m:r>
                      <a:rPr lang="en-US" altLang="zh-CN" dirty="0">
                        <a:latin typeface="Cambria Math"/>
                      </a:rPr>
                      <m:t>𝐙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3" y="5301207"/>
                <a:ext cx="7582097" cy="584775"/>
              </a:xfrm>
              <a:prstGeom prst="rect">
                <a:avLst/>
              </a:prstGeom>
              <a:blipFill rotWithShape="1">
                <a:blip r:embed="rId5"/>
                <a:stretch>
                  <a:fillRect t="-21875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 bwMode="auto">
          <a:xfrm>
            <a:off x="3995936" y="3439801"/>
            <a:ext cx="3875109" cy="682012"/>
          </a:xfrm>
          <a:prstGeom prst="roundRect">
            <a:avLst/>
          </a:prstGeom>
          <a:solidFill>
            <a:srgbClr val="A6A6A6"/>
          </a:solidFill>
          <a:ln w="508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29177" y="3488419"/>
                <a:ext cx="9543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𝟎</m:t>
                      </m:r>
                      <m:r>
                        <a:rPr lang="en-US" altLang="zh-CN" i="1">
                          <a:latin typeface="Cambria Math"/>
                        </a:rPr>
                        <m:t>&lt;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7" y="3488419"/>
                <a:ext cx="954300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 12"/>
          <p:cNvSpPr/>
          <p:nvPr/>
        </p:nvSpPr>
        <p:spPr bwMode="auto">
          <a:xfrm>
            <a:off x="1283477" y="4279024"/>
            <a:ext cx="2735952" cy="682012"/>
          </a:xfrm>
          <a:prstGeom prst="roundRect">
            <a:avLst/>
          </a:prstGeom>
          <a:solidFill>
            <a:srgbClr val="A6A6A6"/>
          </a:solidFill>
          <a:ln w="508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900512" y="4376261"/>
                <a:ext cx="9543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dirty="0">
                          <a:latin typeface="Cambria Math"/>
                        </a:rPr>
                        <m:t>≤</m:t>
                      </m:r>
                      <m:r>
                        <a:rPr lang="en-US" altLang="zh-CN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512" y="4376261"/>
                <a:ext cx="954300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028320" y="2420888"/>
            <a:ext cx="4655541" cy="83099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未知量个</a:t>
            </a:r>
            <a:r>
              <a:rPr lang="zh-CN" altLang="en-US" dirty="0" smtClean="0">
                <a:latin typeface="Times New Roman" pitchFamily="18" charset="0"/>
              </a:rPr>
              <a:t>数  </a:t>
            </a:r>
            <a:r>
              <a:rPr lang="en-US" altLang="zh-CN" dirty="0" smtClean="0">
                <a:latin typeface="Times New Roman" pitchFamily="18" charset="0"/>
              </a:rPr>
              <a:t>&gt; </a:t>
            </a:r>
            <a:r>
              <a:rPr lang="zh-CN" altLang="en-US" dirty="0">
                <a:latin typeface="Times New Roman" pitchFamily="18" charset="0"/>
              </a:rPr>
              <a:t>方程个数</a:t>
            </a:r>
          </a:p>
        </p:txBody>
      </p:sp>
    </p:spTree>
    <p:extLst>
      <p:ext uri="{BB962C8B-B14F-4D97-AF65-F5344CB8AC3E}">
        <p14:creationId xmlns:p14="http://schemas.microsoft.com/office/powerpoint/2010/main" val="149224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AutoShape 4"/>
          <p:cNvSpPr>
            <a:spLocks noChangeArrowheads="1"/>
          </p:cNvSpPr>
          <p:nvPr/>
        </p:nvSpPr>
        <p:spPr bwMode="auto">
          <a:xfrm>
            <a:off x="1544747" y="3040942"/>
            <a:ext cx="6337002" cy="93503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118791" name="Picture 8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2" name="Rectangle 9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实二次型</a:t>
            </a:r>
            <a:r>
              <a:rPr lang="zh-CN" altLang="en-US" sz="4000" b="1" dirty="0">
                <a:solidFill>
                  <a:schemeClr val="bg1"/>
                </a:solidFill>
              </a:rPr>
              <a:t>的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规范型</a:t>
            </a:r>
            <a:r>
              <a:rPr lang="zh-CN" altLang="en-US" sz="4000" b="1" dirty="0">
                <a:solidFill>
                  <a:schemeClr val="bg1"/>
                </a:solidFill>
              </a:rPr>
              <a:t>唯一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403350" y="1844824"/>
                <a:ext cx="6030416" cy="84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dirty="0">
                              <a:latin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altLang="zh-CN" dirty="0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dirty="0">
                          <a:latin typeface="Cambria Math"/>
                        </a:rPr>
                        <m:t>𝐀</m:t>
                      </m:r>
                      <m:r>
                        <a:rPr lang="en-US" altLang="zh-CN" dirty="0">
                          <a:latin typeface="Cambria Math"/>
                        </a:rPr>
                        <m:t> </m:t>
                      </m:r>
                      <m:r>
                        <a:rPr lang="en-US" altLang="zh-CN" dirty="0">
                          <a:latin typeface="Cambria Math"/>
                        </a:rPr>
                        <m:t>𝐗</m:t>
                      </m:r>
                    </m:oMath>
                  </m:oMathPara>
                </a14:m>
                <a:endParaRPr kumimoji="0" lang="en-US" altLang="zh-CN" kern="0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50" y="1844824"/>
                <a:ext cx="6030416" cy="84427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108807" y="3182697"/>
                <a:ext cx="6926383" cy="6515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+⋯+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−⋯−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𝒒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07" y="3182697"/>
                <a:ext cx="6926383" cy="65152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08807" y="4654748"/>
                <a:ext cx="705181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𝒑</m:t>
                    </m:r>
                  </m:oMath>
                </a14:m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称为正惯性指数 </a:t>
                </a:r>
                <a:r>
                  <a:rPr lang="en-US" altLang="zh-CN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𝒒</m:t>
                    </m:r>
                  </m:oMath>
                </a14:m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为负惯</a:t>
                </a: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性指数 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07" y="4654748"/>
                <a:ext cx="7051815" cy="584775"/>
              </a:xfrm>
              <a:prstGeom prst="rect">
                <a:avLst/>
              </a:prstGeom>
              <a:blipFill rotWithShape="1">
                <a:blip r:embed="rId14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81827" y="5558995"/>
                <a:ext cx="590577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𝒑</m:t>
                    </m:r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−</m:t>
                    </m:r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𝒒</m:t>
                    </m:r>
                  </m:oMath>
                </a14:m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称</a:t>
                </a:r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为二次型的符号差</a:t>
                </a:r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27" y="5558995"/>
                <a:ext cx="5905773" cy="584775"/>
              </a:xfrm>
              <a:prstGeom prst="rect">
                <a:avLst/>
              </a:prstGeom>
              <a:blipFill rotWithShape="1">
                <a:blip r:embed="rId15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17449" y="1921490"/>
            <a:ext cx="7909102" cy="70057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实二次型等</a:t>
            </a:r>
            <a:r>
              <a:rPr lang="zh-CN" altLang="en-US" dirty="0" smtClean="0">
                <a:latin typeface="Times New Roman" pitchFamily="18" charset="0"/>
              </a:rPr>
              <a:t>价  </a:t>
            </a:r>
            <a:r>
              <a:rPr lang="zh-CN" altLang="en-US" dirty="0" smtClean="0">
                <a:latin typeface="Times New Roman" pitchFamily="18" charset="0"/>
                <a:sym typeface="Symbol" pitchFamily="18" charset="2"/>
              </a:rPr>
              <a:t>  </a:t>
            </a:r>
            <a:r>
              <a:rPr lang="zh-CN" altLang="en-US" dirty="0" smtClean="0">
                <a:latin typeface="Times New Roman" pitchFamily="18" charset="0"/>
              </a:rPr>
              <a:t>正 </a:t>
            </a:r>
            <a:r>
              <a:rPr lang="en-US" altLang="zh-CN" dirty="0" smtClean="0">
                <a:latin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</a:rPr>
              <a:t>负惯性指数相同</a:t>
            </a:r>
          </a:p>
        </p:txBody>
      </p:sp>
    </p:spTree>
    <p:extLst>
      <p:ext uri="{BB962C8B-B14F-4D97-AF65-F5344CB8AC3E}">
        <p14:creationId xmlns:p14="http://schemas.microsoft.com/office/powerpoint/2010/main" val="10042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13" name="Picture 1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4" name="Rectangle 17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实对称矩阵的合同规范型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2200" y="1988840"/>
                <a:ext cx="8692251" cy="38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𝐂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b="1" i="0" smtClean="0">
                          <a:latin typeface="Cambria Math"/>
                        </a:rPr>
                        <m:t>𝐀</m:t>
                      </m:r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a:rPr lang="en-US" altLang="zh-CN" b="1" i="0" smtClean="0">
                          <a:latin typeface="Cambria Math"/>
                        </a:rPr>
                        <m:t>𝐂</m:t>
                      </m:r>
                      <m:r>
                        <a:rPr lang="en-US" altLang="zh-CN" b="1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00" y="1988840"/>
                <a:ext cx="8692251" cy="383932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8"/>
          <p:cNvSpPr>
            <a:spLocks/>
          </p:cNvSpPr>
          <p:nvPr/>
        </p:nvSpPr>
        <p:spPr bwMode="auto">
          <a:xfrm rot="18403037">
            <a:off x="3467017" y="1451435"/>
            <a:ext cx="333375" cy="1901825"/>
          </a:xfrm>
          <a:prstGeom prst="rightBrace">
            <a:avLst>
              <a:gd name="adj1" fmla="val 47540"/>
              <a:gd name="adj2" fmla="val 49412"/>
            </a:avLst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4" name="AutoShape 13"/>
          <p:cNvSpPr>
            <a:spLocks/>
          </p:cNvSpPr>
          <p:nvPr/>
        </p:nvSpPr>
        <p:spPr bwMode="auto">
          <a:xfrm rot="18394542">
            <a:off x="6076032" y="2690680"/>
            <a:ext cx="333375" cy="2271756"/>
          </a:xfrm>
          <a:prstGeom prst="rightBrace">
            <a:avLst>
              <a:gd name="adj1" fmla="val 57579"/>
              <a:gd name="adj2" fmla="val 49412"/>
            </a:avLst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79912" y="1817572"/>
                <a:ext cx="26837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正惯性指数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anose="02010600040101010101" pitchFamily="2" charset="-122"/>
                      </a:rPr>
                      <m:t>𝒑</m:t>
                    </m:r>
                    <m:r>
                      <a:rPr lang="en-US" altLang="zh-CN" b="1" i="0" dirty="0" smtClean="0">
                        <a:latin typeface="Cambria Math"/>
                        <a:ea typeface="华文楷体" panose="02010600040101010101" pitchFamily="2" charset="-122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1817572"/>
                <a:ext cx="2683748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5227" t="-15625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084168" y="3106671"/>
                <a:ext cx="26773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负</a:t>
                </a:r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惯性指数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ea typeface="华文楷体" panose="02010600040101010101" pitchFamily="2" charset="-122"/>
                      </a:rPr>
                      <m:t>𝒒</m:t>
                    </m:r>
                    <m:r>
                      <a:rPr lang="en-US" altLang="zh-CN" b="1" i="0" dirty="0" smtClean="0">
                        <a:latin typeface="Cambria Math"/>
                        <a:ea typeface="华文楷体" panose="02010600040101010101" pitchFamily="2" charset="-122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106671"/>
                <a:ext cx="2677336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5239" t="-15625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02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zh-CN" altLang="en-US" sz="4000" b="1" smtClean="0">
                <a:latin typeface="Times New Roman" pitchFamily="18" charset="0"/>
              </a:rPr>
              <a:t>级实对称矩阵的合同分类</a:t>
            </a:r>
          </a:p>
        </p:txBody>
      </p:sp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539750" y="4581525"/>
            <a:ext cx="1584325" cy="719138"/>
          </a:xfrm>
          <a:prstGeom prst="roundRect">
            <a:avLst>
              <a:gd name="adj" fmla="val 22111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188" y="5516563"/>
            <a:ext cx="12858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正定</a:t>
            </a:r>
            <a:endParaRPr lang="zh-CN" altLang="en-US" sz="2400" dirty="0"/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6875463" y="4581525"/>
            <a:ext cx="1584325" cy="719138"/>
          </a:xfrm>
          <a:prstGeom prst="roundRect">
            <a:avLst>
              <a:gd name="adj" fmla="val 22111"/>
            </a:avLst>
          </a:prstGeom>
          <a:solidFill>
            <a:srgbClr val="0070C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19925" y="5445125"/>
            <a:ext cx="12858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负定</a:t>
            </a:r>
            <a:endParaRPr lang="zh-CN" altLang="en-US" sz="2400" dirty="0"/>
          </a:p>
        </p:txBody>
      </p:sp>
      <p:sp>
        <p:nvSpPr>
          <p:cNvPr id="14" name="圆角矩形 13"/>
          <p:cNvSpPr>
            <a:spLocks noChangeArrowheads="1"/>
          </p:cNvSpPr>
          <p:nvPr/>
        </p:nvSpPr>
        <p:spPr bwMode="auto">
          <a:xfrm rot="-2715420">
            <a:off x="-1587" y="2862263"/>
            <a:ext cx="5500687" cy="973137"/>
          </a:xfrm>
          <a:prstGeom prst="roundRect">
            <a:avLst>
              <a:gd name="adj" fmla="val 50000"/>
            </a:avLst>
          </a:prstGeom>
          <a:solidFill>
            <a:srgbClr val="92D05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6013" y="2420938"/>
            <a:ext cx="1789112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半正定</a:t>
            </a:r>
            <a:endParaRPr lang="zh-CN" altLang="en-US" sz="2400" dirty="0"/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 rot="2372990">
            <a:off x="2952750" y="2886075"/>
            <a:ext cx="5930900" cy="1116013"/>
          </a:xfrm>
          <a:prstGeom prst="roundRect">
            <a:avLst>
              <a:gd name="adj" fmla="val 50000"/>
            </a:avLst>
          </a:prstGeom>
          <a:solidFill>
            <a:srgbClr val="00B0F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67400" y="2420938"/>
            <a:ext cx="179070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半负定</a:t>
            </a:r>
            <a:endParaRPr lang="zh-CN" altLang="en-US" sz="2400" dirty="0"/>
          </a:p>
        </p:txBody>
      </p:sp>
      <p:sp>
        <p:nvSpPr>
          <p:cNvPr id="18" name="等腰三角形 17"/>
          <p:cNvSpPr>
            <a:spLocks noChangeArrowheads="1"/>
          </p:cNvSpPr>
          <p:nvPr/>
        </p:nvSpPr>
        <p:spPr bwMode="auto">
          <a:xfrm>
            <a:off x="1692275" y="2852738"/>
            <a:ext cx="5111750" cy="2447925"/>
          </a:xfrm>
          <a:prstGeom prst="triangle">
            <a:avLst>
              <a:gd name="adj" fmla="val 50000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35375" y="5445125"/>
            <a:ext cx="12858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不定</a:t>
            </a:r>
            <a:endParaRPr lang="zh-CN" altLang="en-US" sz="2400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b="0" kern="0" dirty="0">
                <a:latin typeface="+mn-lt"/>
                <a:ea typeface="+mn-ea"/>
              </a:rPr>
              <a:t>                           </a:t>
            </a:r>
            <a:r>
              <a:rPr kumimoji="0" lang="en-US" altLang="zh-CN" kern="0" dirty="0">
                <a:latin typeface="+mn-lt"/>
                <a:ea typeface="+mn-ea"/>
              </a:rPr>
              <a:t>( 0 , 0 )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      </a:t>
            </a:r>
            <a:r>
              <a:rPr kumimoji="0" lang="en-US" altLang="zh-CN" kern="0" dirty="0" smtClean="0">
                <a:latin typeface="+mn-lt"/>
                <a:ea typeface="+mn-ea"/>
              </a:rPr>
              <a:t>            </a:t>
            </a:r>
            <a:r>
              <a:rPr kumimoji="0" lang="en-US" altLang="zh-CN" kern="0" dirty="0">
                <a:latin typeface="+mn-lt"/>
                <a:ea typeface="+mn-ea"/>
              </a:rPr>
              <a:t>( 1 , 0 )    ( 0 , 1 )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          ( 2 , 0 )     ( 1 , 1 )     ( 0 , 2 )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                 …                         …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( n , 0 )   ( n - 1, 1 )   …  ( 1, n - 1 )  ( 0 , n )</a:t>
            </a:r>
          </a:p>
          <a:p>
            <a:pPr marL="342900" indent="-342900" algn="l">
              <a:spcBef>
                <a:spcPct val="20000"/>
              </a:spcBef>
              <a:defRPr/>
            </a:pPr>
            <a:endParaRPr kumimoji="0" lang="en-US" altLang="zh-CN" kern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34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2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8313" y="1916113"/>
                <a:ext cx="8229600" cy="4321175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定理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:  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600" b="1">
                        <a:latin typeface="Cambria Math"/>
                      </a:rPr>
                      <m:t>𝐀</m:t>
                    </m:r>
                    <m:r>
                      <a:rPr lang="en-US" altLang="zh-CN" sz="3600" b="1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3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3600" b="1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600" b="1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3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360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600" b="1" i="1">
                            <a:latin typeface="Cambria Math"/>
                          </a:rPr>
                          <m:t>⋯ </m:t>
                        </m:r>
                        <m:sSub>
                          <m:sSubPr>
                            <m:ctrlPr>
                              <a:rPr lang="en-US" altLang="zh-CN" sz="3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360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b="1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3600" b="1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. 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       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向量  </a:t>
                </a:r>
                <a14:m>
                  <m:oMath xmlns:m="http://schemas.openxmlformats.org/officeDocument/2006/math">
                    <m:r>
                      <a:rPr lang="zh-CN" altLang="en-US" sz="3600" b="1" i="0" smtClean="0">
                        <a:latin typeface="Cambria Math"/>
                        <a:ea typeface="华文楷体" pitchFamily="2" charset="-122"/>
                      </a:rPr>
                      <m:t>𝛃</m:t>
                    </m:r>
                  </m:oMath>
                </a14:m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  是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</m:t>
                    </m:r>
                    <m:r>
                      <a:rPr lang="en-US" altLang="zh-CN" sz="3600" b="1" i="1">
                        <a:latin typeface="Cambria Math"/>
                      </a:rPr>
                      <m:t> ⋯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0" i="0" smtClean="0">
                            <a:latin typeface="Cambria Math"/>
                          </a:rPr>
                          <m:t>,</m:t>
                        </m:r>
                        <m:r>
                          <a:rPr lang="zh-CN" altLang="en-US" sz="360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 的主方向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  </a:t>
                </a:r>
                <a:r>
                  <a:rPr lang="zh-CN" altLang="en-US" sz="3600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sym typeface="Symbol" pitchFamily="18" charset="2"/>
                  </a:rPr>
                  <a:t>   </a:t>
                </a:r>
                <a14:m>
                  <m:oMath xmlns:m="http://schemas.openxmlformats.org/officeDocument/2006/math">
                    <m:r>
                      <a:rPr lang="zh-CN" altLang="en-US" sz="3600" b="1">
                        <a:latin typeface="Cambria Math"/>
                        <a:ea typeface="华文楷体" pitchFamily="2" charset="-122"/>
                      </a:rPr>
                      <m:t>𝛃</m:t>
                    </m:r>
                  </m:oMath>
                </a14:m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是属于 </a:t>
                </a:r>
                <a14:m>
                  <m:oMath xmlns:m="http://schemas.openxmlformats.org/officeDocument/2006/math">
                    <m:r>
                      <a:rPr lang="en-US" altLang="zh-CN" sz="3600">
                        <a:latin typeface="Cambria Math"/>
                      </a:rPr>
                      <m:t>𝐀</m:t>
                    </m:r>
                    <m:sSup>
                      <m:sSup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600">
                            <a:latin typeface="Cambria Math"/>
                          </a:rPr>
                          <m:t>𝐀</m:t>
                        </m:r>
                      </m:e>
                      <m:sup>
                        <m:r>
                          <a:rPr lang="en-US" altLang="zh-CN" sz="3600">
                            <a:latin typeface="Cambria Math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最大特征值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𝛌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的</a:t>
                </a:r>
                <a:endParaRPr lang="en-US" altLang="zh-CN" sz="3600" b="1" dirty="0" smtClean="0">
                  <a:latin typeface="Times New Roman" pitchFamily="18" charset="0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      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特征向量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.    </a:t>
                </a:r>
                <a:endParaRPr lang="el-GR" altLang="zh-CN" sz="3600" b="1" dirty="0" smtClean="0">
                  <a:latin typeface="Times New Roman" pitchFamily="18" charset="0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662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8313" y="1916113"/>
                <a:ext cx="8229600" cy="4321175"/>
              </a:xfrm>
              <a:blipFill rotWithShape="1">
                <a:blip r:embed="rId2"/>
                <a:stretch>
                  <a:fillRect l="-2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 descr="蓝色面巾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008063"/>
          </a:xfrm>
          <a:blipFill dpi="0" rotWithShape="1">
            <a:blip r:embed="rId3">
              <a:alphaModFix amt="49000"/>
            </a:blip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en-US" altLang="zh-CN" sz="4000" b="1" dirty="0">
                <a:solidFill>
                  <a:srgbClr val="000000"/>
                </a:solidFill>
                <a:latin typeface="+mn-lt"/>
              </a:rPr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393729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第六章 </a:t>
            </a:r>
            <a:r>
              <a:rPr lang="zh-CN" altLang="en-US" b="1" smtClean="0">
                <a:solidFill>
                  <a:schemeClr val="tx1"/>
                </a:solidFill>
                <a:latin typeface="Times New Roman" pitchFamily="18" charset="0"/>
              </a:rPr>
              <a:t>二次型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2800" smtClean="0"/>
              <a:t>     </a:t>
            </a:r>
            <a:r>
              <a:rPr lang="en-US" altLang="zh-CN" sz="3600" b="1" smtClean="0">
                <a:latin typeface="Times New Roman" pitchFamily="18" charset="0"/>
              </a:rPr>
              <a:t>1   </a:t>
            </a:r>
            <a:r>
              <a:rPr lang="zh-CN" altLang="en-US" sz="3600" b="1" smtClean="0">
                <a:latin typeface="Times New Roman" pitchFamily="18" charset="0"/>
              </a:rPr>
              <a:t>二次型与它的标准型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2   </a:t>
            </a:r>
            <a:r>
              <a:rPr lang="zh-CN" altLang="en-US" sz="3600" b="1" smtClean="0">
                <a:latin typeface="Times New Roman" pitchFamily="18" charset="0"/>
              </a:rPr>
              <a:t>实二次型与它的规范型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3 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正定二次型与正定矩阵</a:t>
            </a:r>
            <a:endParaRPr lang="zh-CN" altLang="en-US" b="1" smtClean="0">
              <a:solidFill>
                <a:srgbClr val="FFFF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   若</a:t>
            </a:r>
            <a:r>
              <a:rPr lang="zh-CN" altLang="en-US" b="1" dirty="0">
                <a:latin typeface="Times New Roman" pitchFamily="18" charset="0"/>
                <a:ea typeface="华文楷体" pitchFamily="2" charset="-122"/>
              </a:rPr>
              <a:t>实二次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型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 =  X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 smtClean="0">
                <a:latin typeface="Times New Roman" pitchFamily="18" charset="0"/>
              </a:rPr>
              <a:t>A X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对不全为零的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t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t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R ,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都有</a:t>
            </a: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                   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t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t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&gt;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</a:rPr>
              <a:t>0</a:t>
            </a:r>
            <a:r>
              <a:rPr lang="en-US" altLang="zh-CN" b="1" dirty="0" smtClean="0">
                <a:latin typeface="Times New Roman" pitchFamily="18" charset="0"/>
              </a:rPr>
              <a:t> ,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endParaRPr lang="en-US" altLang="zh-CN" sz="3600" b="1" baseline="30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则称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正定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称实对称矩阵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正定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.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A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正定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     </a:t>
            </a:r>
            <a:r>
              <a:rPr lang="en-US" altLang="zh-CN" b="1" dirty="0" smtClean="0">
                <a:latin typeface="Times New Roman" pitchFamily="18" charset="0"/>
              </a:rPr>
              <a:t>X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 smtClean="0">
                <a:latin typeface="Times New Roman" pitchFamily="18" charset="0"/>
              </a:rPr>
              <a:t>A X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&gt;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</a:rPr>
              <a:t>0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  0  </a:t>
            </a:r>
            <a:r>
              <a:rPr lang="en-US" altLang="zh-CN" b="1" dirty="0" smtClean="0">
                <a:latin typeface="Times New Roman" pitchFamily="18" charset="0"/>
              </a:rPr>
              <a:t>X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31075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正定二次型与正定矩阵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6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6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6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3926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若实二次型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) =  X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smtClean="0">
                <a:latin typeface="Times New Roman" pitchFamily="18" charset="0"/>
              </a:rPr>
              <a:t>A X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满足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    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latin typeface="Times New Roman" pitchFamily="18" charset="0"/>
              </a:rPr>
              <a:t>0</a:t>
            </a:r>
            <a:r>
              <a:rPr lang="en-US" altLang="zh-CN" b="1" smtClean="0">
                <a:latin typeface="Times New Roman" pitchFamily="18" charset="0"/>
              </a:rPr>
              <a:t> ,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</a:t>
            </a:r>
            <a:endParaRPr lang="en-US" altLang="zh-CN" sz="3600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则称  </a:t>
            </a:r>
            <a:r>
              <a:rPr lang="en-US" altLang="zh-CN" b="1" i="1" smtClean="0">
                <a:latin typeface="Times New Roman" pitchFamily="18" charset="0"/>
              </a:rPr>
              <a:t>f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半正定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称实对称矩阵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半正定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. 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A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半正定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     </a:t>
            </a:r>
            <a:r>
              <a:rPr lang="en-US" altLang="zh-CN" b="1" smtClean="0">
                <a:latin typeface="Times New Roman" pitchFamily="18" charset="0"/>
              </a:rPr>
              <a:t>X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smtClean="0">
                <a:latin typeface="Times New Roman" pitchFamily="18" charset="0"/>
              </a:rPr>
              <a:t>A X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latin typeface="Times New Roman" pitchFamily="18" charset="0"/>
              </a:rPr>
              <a:t>0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</a:t>
            </a:r>
            <a:r>
              <a:rPr lang="en-US" altLang="zh-CN" b="1" smtClean="0">
                <a:latin typeface="Times New Roman" pitchFamily="18" charset="0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32099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半</a:t>
            </a:r>
            <a:r>
              <a:rPr lang="zh-CN" altLang="en-US" sz="4000" b="1" smtClean="0">
                <a:solidFill>
                  <a:schemeClr val="bg1"/>
                </a:solidFill>
                <a:ea typeface="华文楷体" pitchFamily="2" charset="-122"/>
              </a:rPr>
              <a:t>正定 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=  </a:t>
            </a:r>
            <a:r>
              <a:rPr lang="zh-CN" altLang="en-US" sz="4000" b="1" smtClean="0">
                <a:solidFill>
                  <a:schemeClr val="bg1"/>
                </a:solidFill>
                <a:ea typeface="华文楷体" pitchFamily="2" charset="-122"/>
              </a:rPr>
              <a:t>取值非负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58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58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758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实二次型</a:t>
            </a:r>
            <a:r>
              <a:rPr lang="zh-CN" altLang="en-US" b="1" i="1" smtClean="0">
                <a:latin typeface="Times New Roman" pitchFamily="18" charset="0"/>
              </a:rPr>
              <a:t> 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</a:rPr>
              <a:t> ( </a:t>
            </a:r>
            <a:r>
              <a:rPr lang="en-US" altLang="zh-CN" b="1" smtClean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x </a:t>
            </a:r>
            <a:r>
              <a:rPr lang="en-US" altLang="zh-CN" b="1" smtClean="0">
                <a:latin typeface="Times New Roman" pitchFamily="18" charset="0"/>
              </a:rPr>
              <a:t>, y )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b="1" smtClean="0">
                <a:latin typeface="Times New Roman" pitchFamily="18" charset="0"/>
              </a:rPr>
              <a:t>  2 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 y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 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正定</a:t>
            </a:r>
            <a:endParaRPr lang="zh-CN" altLang="en-US" sz="3600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zh-CN" altLang="en-US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 </a:t>
            </a:r>
          </a:p>
        </p:txBody>
      </p:sp>
      <p:pic>
        <p:nvPicPr>
          <p:cNvPr id="133123" name="Picture 3" descr="花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3495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:</a:t>
            </a:r>
            <a:r>
              <a:rPr lang="en-US" altLang="zh-CN" b="1" i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实二次型</a:t>
            </a:r>
            <a:r>
              <a:rPr lang="zh-CN" altLang="en-US" b="1" i="1" smtClean="0">
                <a:latin typeface="Times New Roman" pitchFamily="18" charset="0"/>
              </a:rPr>
              <a:t> 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</a:rPr>
              <a:t> ( </a:t>
            </a:r>
            <a:r>
              <a:rPr lang="en-US" altLang="zh-CN" b="1" smtClean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x </a:t>
            </a:r>
            <a:r>
              <a:rPr lang="en-US" altLang="zh-CN" b="1" smtClean="0">
                <a:latin typeface="Times New Roman" pitchFamily="18" charset="0"/>
              </a:rPr>
              <a:t>, y )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b="1" smtClean="0">
                <a:latin typeface="Times New Roman" pitchFamily="18" charset="0"/>
              </a:rPr>
              <a:t>  2 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 y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 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不定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zh-CN" altLang="en-US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 </a:t>
            </a:r>
          </a:p>
        </p:txBody>
      </p:sp>
      <p:pic>
        <p:nvPicPr>
          <p:cNvPr id="134147" name="Picture 3" descr="untitle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27647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170" name="Object 2"/>
          <p:cNvGraphicFramePr>
            <a:graphicFrameLocks noChangeAspect="1"/>
          </p:cNvGraphicFramePr>
          <p:nvPr/>
        </p:nvGraphicFramePr>
        <p:xfrm>
          <a:off x="928688" y="741363"/>
          <a:ext cx="731996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0" name="公式" r:id="rId3" imgW="3098800" imgH="241300" progId="Equation.3">
                  <p:embed/>
                </p:oleObj>
              </mc:Choice>
              <mc:Fallback>
                <p:oleObj name="公式" r:id="rId3" imgW="3098800" imgH="241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741363"/>
                        <a:ext cx="7319962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1" name="Object 3"/>
          <p:cNvGraphicFramePr>
            <a:graphicFrameLocks noChangeAspect="1"/>
          </p:cNvGraphicFramePr>
          <p:nvPr/>
        </p:nvGraphicFramePr>
        <p:xfrm>
          <a:off x="2916238" y="4221163"/>
          <a:ext cx="309403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1" name="公式" r:id="rId5" imgW="1180588" imgH="266584" progId="Equation.3">
                  <p:embed/>
                </p:oleObj>
              </mc:Choice>
              <mc:Fallback>
                <p:oleObj name="公式" r:id="rId5" imgW="1180588" imgH="26658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221163"/>
                        <a:ext cx="3094037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55684" name="Object 4"/>
          <p:cNvGraphicFramePr>
            <a:graphicFrameLocks noChangeAspect="1"/>
          </p:cNvGraphicFramePr>
          <p:nvPr/>
        </p:nvGraphicFramePr>
        <p:xfrm>
          <a:off x="1487488" y="5418138"/>
          <a:ext cx="622776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2" name="公式" r:id="rId7" imgW="2667000" imgH="203200" progId="Equation.3">
                  <p:embed/>
                </p:oleObj>
              </mc:Choice>
              <mc:Fallback>
                <p:oleObj name="公式" r:id="rId7" imgW="26670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5418138"/>
                        <a:ext cx="6227762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3" name="Object 5"/>
          <p:cNvGraphicFramePr>
            <a:graphicFrameLocks noChangeAspect="1"/>
          </p:cNvGraphicFramePr>
          <p:nvPr/>
        </p:nvGraphicFramePr>
        <p:xfrm>
          <a:off x="3103563" y="1749425"/>
          <a:ext cx="24638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3" name="公式" r:id="rId9" imgW="939392" imgH="253890" progId="Equation.3">
                  <p:embed/>
                </p:oleObj>
              </mc:Choice>
              <mc:Fallback>
                <p:oleObj name="公式" r:id="rId9" imgW="939392" imgH="25389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563" y="1749425"/>
                        <a:ext cx="246380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55686" name="Object 6"/>
          <p:cNvGraphicFramePr>
            <a:graphicFrameLocks noChangeAspect="1"/>
          </p:cNvGraphicFramePr>
          <p:nvPr/>
        </p:nvGraphicFramePr>
        <p:xfrm>
          <a:off x="2368550" y="2900363"/>
          <a:ext cx="40719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4" name="公式" r:id="rId11" imgW="1625600" imgH="203200" progId="Equation.3">
                  <p:embed/>
                </p:oleObj>
              </mc:Choice>
              <mc:Fallback>
                <p:oleObj name="公式" r:id="rId11" imgW="16256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50" y="2900363"/>
                        <a:ext cx="407193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55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55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85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55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55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855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ea typeface="华文楷体" pitchFamily="2" charset="-122"/>
              </a:rPr>
              <a:t>引理</a:t>
            </a:r>
            <a:r>
              <a:rPr lang="zh-CN" altLang="en-US" sz="3600" b="1" smtClean="0"/>
              <a:t>：</a:t>
            </a:r>
            <a:r>
              <a:rPr lang="zh-CN" altLang="en-US" sz="3600" b="1" smtClean="0">
                <a:ea typeface="华文楷体" pitchFamily="2" charset="-122"/>
              </a:rPr>
              <a:t>等价的实二次型有相同的正定性</a:t>
            </a:r>
          </a:p>
        </p:txBody>
      </p:sp>
      <p:sp>
        <p:nvSpPr>
          <p:cNvPr id="6923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8229600" cy="45259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若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与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g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等价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即存在变量替换 </a:t>
            </a:r>
            <a:r>
              <a:rPr lang="en-US" altLang="zh-CN" b="1" dirty="0" smtClean="0">
                <a:latin typeface="Times New Roman" pitchFamily="18" charset="0"/>
              </a:rPr>
              <a:t>X =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C </a:t>
            </a:r>
            <a:r>
              <a:rPr lang="en-US" altLang="zh-CN" b="1" dirty="0" smtClean="0">
                <a:latin typeface="Times New Roman" pitchFamily="18" charset="0"/>
              </a:rPr>
              <a:t>Y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使得  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 =  </a:t>
            </a:r>
            <a:r>
              <a:rPr lang="en-US" altLang="zh-CN" b="1" i="1" dirty="0" smtClean="0">
                <a:latin typeface="Times New Roman" pitchFamily="18" charset="0"/>
              </a:rPr>
              <a:t>g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y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y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.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则      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&gt;</a:t>
            </a:r>
            <a:r>
              <a:rPr lang="en-US" altLang="zh-CN" b="1" dirty="0" smtClean="0">
                <a:latin typeface="Times New Roman" pitchFamily="18" charset="0"/>
              </a:rPr>
              <a:t> 0 ,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  0  </a:t>
            </a:r>
            <a:r>
              <a:rPr lang="en-US" altLang="zh-CN" b="1" dirty="0" smtClean="0">
                <a:latin typeface="Times New Roman" pitchFamily="18" charset="0"/>
              </a:rPr>
              <a:t>X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    </a:t>
            </a:r>
            <a:r>
              <a:rPr lang="en-US" altLang="zh-CN" b="1" i="1" dirty="0" smtClean="0">
                <a:latin typeface="Times New Roman" pitchFamily="18" charset="0"/>
              </a:rPr>
              <a:t>g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y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y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&gt;</a:t>
            </a:r>
            <a:r>
              <a:rPr lang="en-US" altLang="zh-CN" b="1" dirty="0" smtClean="0">
                <a:latin typeface="Times New Roman" pitchFamily="18" charset="0"/>
              </a:rPr>
              <a:t> 0 ,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  0  </a:t>
            </a:r>
            <a:r>
              <a:rPr lang="en-US" altLang="zh-CN" b="1" dirty="0" smtClean="0">
                <a:latin typeface="Times New Roman" pitchFamily="18" charset="0"/>
              </a:rPr>
              <a:t>Y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即            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i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正定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    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g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正定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2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2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2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2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2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2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923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923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923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 smtClean="0">
                <a:ea typeface="华文楷体" pitchFamily="2" charset="-122"/>
              </a:rPr>
              <a:t>规范型的正定性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-35151" y="1628799"/>
                <a:ext cx="9396536" cy="698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𝒇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)=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+⋯+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−⋯−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𝒒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51" y="1628799"/>
                <a:ext cx="9396536" cy="69858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51520" y="4004798"/>
                <a:ext cx="413995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半</a:t>
                </a:r>
                <a:r>
                  <a:rPr lang="zh-CN" altLang="en-US" dirty="0">
                    <a:latin typeface="Times New Roman" pitchFamily="18" charset="0"/>
                    <a:ea typeface="华文楷体" pitchFamily="2" charset="-122"/>
                  </a:rPr>
                  <a:t>正定   </a:t>
                </a:r>
                <a:r>
                  <a:rPr lang="zh-CN" altLang="en-US" dirty="0" smtClean="0">
                    <a:latin typeface="Times New Roman" pitchFamily="18" charset="0"/>
                    <a:sym typeface="Symbol" pitchFamily="18" charset="2"/>
                  </a:rPr>
                  <a:t> 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sym typeface="Symbol" pitchFamily="18" charset="2"/>
                      </a:rPr>
                      <m:t>𝒒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𝟎</m:t>
                    </m:r>
                  </m:oMath>
                </a14:m>
                <a:r>
                  <a:rPr lang="zh-CN" altLang="en-US" i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004798"/>
                <a:ext cx="4139952" cy="584775"/>
              </a:xfrm>
              <a:prstGeom prst="rect">
                <a:avLst/>
              </a:prstGeom>
              <a:blipFill rotWithShape="1">
                <a:blip r:embed="rId14"/>
                <a:stretch>
                  <a:fillRect t="-18750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23165" y="2996951"/>
                <a:ext cx="413995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正</a:t>
                </a:r>
                <a:r>
                  <a:rPr lang="zh-CN" altLang="en-US" dirty="0">
                    <a:latin typeface="Times New Roman" pitchFamily="18" charset="0"/>
                    <a:ea typeface="华文楷体" pitchFamily="2" charset="-122"/>
                  </a:rPr>
                  <a:t>定   </a:t>
                </a:r>
                <a:r>
                  <a:rPr lang="zh-CN" altLang="en-US" dirty="0" smtClean="0">
                    <a:latin typeface="Times New Roman" pitchFamily="18" charset="0"/>
                    <a:sym typeface="Symbol" pitchFamily="18" charset="2"/>
                  </a:rPr>
                  <a:t>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𝒑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𝒏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zh-CN" altLang="en-US" i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65" y="2996951"/>
                <a:ext cx="4139952" cy="584775"/>
              </a:xfrm>
              <a:prstGeom prst="rect">
                <a:avLst/>
              </a:prstGeom>
              <a:blipFill rotWithShape="1">
                <a:blip r:embed="rId15"/>
                <a:stretch>
                  <a:fillRect t="-18750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663117" y="2996951"/>
                <a:ext cx="413995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负定   </a:t>
                </a:r>
                <a:r>
                  <a:rPr lang="zh-CN" altLang="en-US" dirty="0" smtClean="0">
                    <a:latin typeface="Times New Roman" pitchFamily="18" charset="0"/>
                    <a:sym typeface="Symbol" pitchFamily="18" charset="2"/>
                  </a:rPr>
                  <a:t> 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sym typeface="Symbol" pitchFamily="18" charset="2"/>
                      </a:rPr>
                      <m:t>𝒒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𝒏</m:t>
                    </m:r>
                  </m:oMath>
                </a14:m>
                <a:r>
                  <a:rPr lang="zh-CN" altLang="en-US" i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7" y="2996951"/>
                <a:ext cx="4139952" cy="584775"/>
              </a:xfrm>
              <a:prstGeom prst="rect">
                <a:avLst/>
              </a:prstGeom>
              <a:blipFill rotWithShape="1">
                <a:blip r:embed="rId16"/>
                <a:stretch>
                  <a:fillRect t="-18750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523551" y="4004797"/>
                <a:ext cx="413995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半负定   </a:t>
                </a:r>
                <a:r>
                  <a:rPr lang="zh-CN" altLang="en-US" dirty="0" smtClean="0">
                    <a:latin typeface="Times New Roman" pitchFamily="18" charset="0"/>
                    <a:sym typeface="Symbol" pitchFamily="18" charset="2"/>
                  </a:rPr>
                  <a:t>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𝒑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  <a:sym typeface="Symbol" pitchFamily="18" charset="2"/>
                      </a:rPr>
                      <m:t>𝟎</m:t>
                    </m:r>
                  </m:oMath>
                </a14:m>
                <a:r>
                  <a:rPr lang="zh-CN" altLang="en-US" i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551" y="4004797"/>
                <a:ext cx="4139952" cy="584775"/>
              </a:xfrm>
              <a:prstGeom prst="rect">
                <a:avLst/>
              </a:prstGeom>
              <a:blipFill rotWithShape="1">
                <a:blip r:embed="rId17"/>
                <a:stretch>
                  <a:fillRect t="-18750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99609" y="5085184"/>
                <a:ext cx="518372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不定   </a:t>
                </a:r>
                <a:r>
                  <a:rPr lang="zh-CN" altLang="en-US" dirty="0" smtClean="0">
                    <a:latin typeface="Times New Roman" pitchFamily="18" charset="0"/>
                    <a:sym typeface="Symbol" pitchFamily="18" charset="2"/>
                  </a:rPr>
                  <a:t> 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sym typeface="Symbol" pitchFamily="18" charset="2"/>
                      </a:rPr>
                      <m:t>𝒑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&gt;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𝟎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zh-CN" altLang="en-US" i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zh-CN" altLang="en-US" dirty="0" smtClean="0">
                    <a:latin typeface="Times New Roman" pitchFamily="18" charset="0"/>
                    <a:sym typeface="Symbol" pitchFamily="18" charset="2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𝒒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&gt;</m:t>
                    </m:r>
                    <m:r>
                      <a:rPr lang="en-US" altLang="zh-CN" b="1" i="1" dirty="0" smtClean="0">
                        <a:latin typeface="Cambria Math"/>
                        <a:sym typeface="Symbol" pitchFamily="18" charset="2"/>
                      </a:rPr>
                      <m:t>𝟎</m:t>
                    </m:r>
                  </m:oMath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09" y="5085184"/>
                <a:ext cx="5183723" cy="584775"/>
              </a:xfrm>
              <a:prstGeom prst="rect">
                <a:avLst/>
              </a:prstGeom>
              <a:blipFill rotWithShape="1">
                <a:blip r:embed="rId18"/>
                <a:stretch>
                  <a:fillRect t="-21875" b="-3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 smtClean="0">
                <a:ea typeface="华文楷体" pitchFamily="2" charset="-122"/>
              </a:rPr>
              <a:t>等价的实二次型有相同的正定性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8739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ea typeface="华文楷体" pitchFamily="2" charset="-122"/>
                  </a:rPr>
                  <a:t>定理</a:t>
                </a:r>
                <a:r>
                  <a:rPr lang="zh-CN" altLang="en-US" b="1" dirty="0" smtClean="0"/>
                  <a:t>： 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n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元实二次型 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i="1" dirty="0" smtClean="0">
                    <a:latin typeface="Times New Roman" pitchFamily="18" charset="0"/>
                  </a:rPr>
                  <a:t>f</a:t>
                </a:r>
                <a:r>
                  <a:rPr lang="en-US" altLang="zh-CN" b="1" dirty="0" smtClean="0">
                    <a:latin typeface="Times New Roman" pitchFamily="18" charset="0"/>
                  </a:rPr>
                  <a:t>  = X</a:t>
                </a:r>
                <a:r>
                  <a:rPr lang="en-US" altLang="zh-CN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CN" b="1" dirty="0" smtClean="0">
                    <a:latin typeface="Times New Roman" pitchFamily="18" charset="0"/>
                  </a:rPr>
                  <a:t>A X </a:t>
                </a:r>
                <a:r>
                  <a:rPr lang="zh-CN" altLang="en-US" b="1" dirty="0" smtClean="0">
                    <a:ea typeface="华文楷体" pitchFamily="2" charset="-122"/>
                  </a:rPr>
                  <a:t>正定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                        </a:t>
                </a:r>
                <a:r>
                  <a:rPr lang="en-US" altLang="zh-CN" b="1" i="1" dirty="0" smtClean="0">
                    <a:latin typeface="Times New Roman" pitchFamily="18" charset="0"/>
                  </a:rPr>
                  <a:t>f 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的正惯性指数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sym typeface="Symbol" pitchFamily="18" charset="2"/>
                      </a:rPr>
                      <m:t>𝒑</m:t>
                    </m:r>
                    <m:r>
                      <a:rPr lang="en-US" altLang="zh-CN" b="1" i="1" dirty="0"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  <a:sym typeface="Symbol" pitchFamily="18" charset="2"/>
                      </a:rPr>
                      <m:t>𝒏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:endParaRPr lang="en-US" altLang="zh-CN" b="1" dirty="0" smtClean="0"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ea typeface="华文楷体" pitchFamily="2" charset="-122"/>
                  </a:rPr>
                  <a:t>证</a:t>
                </a:r>
                <a:r>
                  <a:rPr lang="en-US" altLang="zh-CN" b="1" dirty="0" smtClean="0">
                    <a:latin typeface="Times New Roman" pitchFamily="18" charset="0"/>
                  </a:rPr>
                  <a:t>: 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实二次型</a:t>
                </a:r>
                <a:r>
                  <a:rPr lang="zh-CN" altLang="en-US" b="1" dirty="0" smtClean="0">
                    <a:ea typeface="华文楷体" pitchFamily="2" charset="-122"/>
                  </a:rPr>
                  <a:t>的正定性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与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它的规范型一致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  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而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规范型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正定  </a:t>
                </a:r>
                <a:r>
                  <a:rPr lang="zh-CN" altLang="en-US" dirty="0" smtClean="0">
                    <a:latin typeface="Times New Roman" pitchFamily="18" charset="0"/>
                    <a:sym typeface="Symbol" pitchFamily="18" charset="2"/>
                  </a:rPr>
                  <a:t> 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sym typeface="Symbol" pitchFamily="18" charset="2"/>
                      </a:rPr>
                      <m:t>𝒑</m:t>
                    </m:r>
                    <m:r>
                      <a:rPr lang="en-US" altLang="zh-CN" b="1" i="1" dirty="0"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  <a:sym typeface="Symbol" pitchFamily="18" charset="2"/>
                      </a:rPr>
                      <m:t>𝒏</m:t>
                    </m:r>
                    <m:r>
                      <a:rPr lang="en-US" altLang="zh-CN" b="1" i="1" dirty="0">
                        <a:latin typeface="Cambria Math"/>
                        <a:sym typeface="Symbol" pitchFamily="18" charset="2"/>
                      </a:rPr>
                      <m:t> </m:t>
                    </m:r>
                  </m:oMath>
                </a14:m>
                <a:endParaRPr lang="en-US" altLang="zh-CN" b="1" dirty="0" smtClean="0">
                  <a:latin typeface="Times New Roman" pitchFamily="18" charset="0"/>
                  <a:ea typeface="华文楷体" pitchFamily="2" charset="-122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5873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5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zh-CN" altLang="en-US" sz="4000" b="1" smtClean="0">
                <a:latin typeface="Times New Roman" pitchFamily="18" charset="0"/>
              </a:rPr>
              <a:t>级实对称矩阵的合同分类</a:t>
            </a:r>
          </a:p>
        </p:txBody>
      </p:sp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539750" y="4581525"/>
            <a:ext cx="1584325" cy="719138"/>
          </a:xfrm>
          <a:prstGeom prst="roundRect">
            <a:avLst>
              <a:gd name="adj" fmla="val 22111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188" y="5516563"/>
            <a:ext cx="12858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正定</a:t>
            </a:r>
            <a:endParaRPr lang="zh-CN" altLang="en-US" sz="2400" dirty="0"/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6875463" y="4581525"/>
            <a:ext cx="1584325" cy="719138"/>
          </a:xfrm>
          <a:prstGeom prst="roundRect">
            <a:avLst>
              <a:gd name="adj" fmla="val 22111"/>
            </a:avLst>
          </a:prstGeom>
          <a:solidFill>
            <a:srgbClr val="0070C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19925" y="5445125"/>
            <a:ext cx="12858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负定</a:t>
            </a:r>
            <a:endParaRPr lang="zh-CN" altLang="en-US" sz="2400" dirty="0"/>
          </a:p>
        </p:txBody>
      </p:sp>
      <p:sp>
        <p:nvSpPr>
          <p:cNvPr id="14" name="圆角矩形 13"/>
          <p:cNvSpPr>
            <a:spLocks noChangeArrowheads="1"/>
          </p:cNvSpPr>
          <p:nvPr/>
        </p:nvSpPr>
        <p:spPr bwMode="auto">
          <a:xfrm rot="-2715420">
            <a:off x="-1587" y="2862263"/>
            <a:ext cx="5500687" cy="973137"/>
          </a:xfrm>
          <a:prstGeom prst="roundRect">
            <a:avLst>
              <a:gd name="adj" fmla="val 50000"/>
            </a:avLst>
          </a:prstGeom>
          <a:solidFill>
            <a:srgbClr val="92D05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6013" y="2420938"/>
            <a:ext cx="1789112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半正定</a:t>
            </a:r>
            <a:endParaRPr lang="zh-CN" altLang="en-US" sz="2400" dirty="0"/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 rot="2372990">
            <a:off x="2952750" y="2886075"/>
            <a:ext cx="5930900" cy="1116013"/>
          </a:xfrm>
          <a:prstGeom prst="roundRect">
            <a:avLst>
              <a:gd name="adj" fmla="val 50000"/>
            </a:avLst>
          </a:prstGeom>
          <a:solidFill>
            <a:srgbClr val="00B0F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67400" y="2420938"/>
            <a:ext cx="179070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半负定</a:t>
            </a:r>
            <a:endParaRPr lang="zh-CN" altLang="en-US" sz="2400" dirty="0"/>
          </a:p>
        </p:txBody>
      </p:sp>
      <p:sp>
        <p:nvSpPr>
          <p:cNvPr id="18" name="等腰三角形 17"/>
          <p:cNvSpPr>
            <a:spLocks noChangeArrowheads="1"/>
          </p:cNvSpPr>
          <p:nvPr/>
        </p:nvSpPr>
        <p:spPr bwMode="auto">
          <a:xfrm>
            <a:off x="1692275" y="2852738"/>
            <a:ext cx="5111750" cy="2447925"/>
          </a:xfrm>
          <a:prstGeom prst="triangle">
            <a:avLst>
              <a:gd name="adj" fmla="val 50000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35375" y="5445125"/>
            <a:ext cx="12858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+mj-cs"/>
              </a:rPr>
              <a:t>不定</a:t>
            </a:r>
            <a:endParaRPr lang="zh-CN" altLang="en-US" sz="2400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b="0" kern="0" dirty="0">
                <a:latin typeface="+mn-lt"/>
                <a:ea typeface="+mn-ea"/>
              </a:rPr>
              <a:t>                           </a:t>
            </a:r>
            <a:r>
              <a:rPr kumimoji="0" lang="en-US" altLang="zh-CN" kern="0" dirty="0">
                <a:latin typeface="+mn-lt"/>
                <a:ea typeface="+mn-ea"/>
              </a:rPr>
              <a:t>( 0 , 0 )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                  ( 1 , 0 )    ( 0 , 1 )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          ( 2 , 0 )     ( 1 , 1 )     ( 0 , 2 )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                 …                         …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+mn-lt"/>
                <a:ea typeface="+mn-ea"/>
              </a:rPr>
              <a:t> ( n , 0 )   ( n - 1, 1 )   …  ( 1, n - 1 )  ( 0 , n )</a:t>
            </a:r>
          </a:p>
          <a:p>
            <a:pPr marL="342900" indent="-342900" algn="l">
              <a:spcBef>
                <a:spcPct val="20000"/>
              </a:spcBef>
              <a:defRPr/>
            </a:pPr>
            <a:endParaRPr kumimoji="0" lang="en-US" altLang="zh-CN" kern="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Line 2"/>
          <p:cNvSpPr>
            <a:spLocks noChangeShapeType="1"/>
          </p:cNvSpPr>
          <p:nvPr/>
        </p:nvSpPr>
        <p:spPr bwMode="auto">
          <a:xfrm flipV="1">
            <a:off x="5003800" y="5300663"/>
            <a:ext cx="2735263" cy="86201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0115" name="Object 3"/>
          <p:cNvGraphicFramePr>
            <a:graphicFrameLocks noChangeAspect="1"/>
          </p:cNvGraphicFramePr>
          <p:nvPr/>
        </p:nvGraphicFramePr>
        <p:xfrm>
          <a:off x="7812088" y="5084763"/>
          <a:ext cx="3873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84" name="公式" r:id="rId3" imgW="126835" imgH="202936" progId="Equation.3">
                  <p:embed/>
                </p:oleObj>
              </mc:Choice>
              <mc:Fallback>
                <p:oleObj name="公式" r:id="rId3" imgW="126835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5084763"/>
                        <a:ext cx="38735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6" name="Object 5"/>
          <p:cNvGraphicFramePr>
            <a:graphicFrameLocks noChangeAspect="1"/>
          </p:cNvGraphicFramePr>
          <p:nvPr/>
        </p:nvGraphicFramePr>
        <p:xfrm>
          <a:off x="4643438" y="6021388"/>
          <a:ext cx="3159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85" name="公式" r:id="rId5" imgW="177569" imgH="202936" progId="Equation.3">
                  <p:embed/>
                </p:oleObj>
              </mc:Choice>
              <mc:Fallback>
                <p:oleObj name="公式" r:id="rId5" imgW="177569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6021388"/>
                        <a:ext cx="315912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Line 6"/>
          <p:cNvSpPr>
            <a:spLocks noChangeShapeType="1"/>
          </p:cNvSpPr>
          <p:nvPr/>
        </p:nvSpPr>
        <p:spPr bwMode="auto">
          <a:xfrm flipV="1">
            <a:off x="5003800" y="4292600"/>
            <a:ext cx="1152525" cy="18700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0118" name="Object 7"/>
          <p:cNvGraphicFramePr>
            <a:graphicFrameLocks noChangeAspect="1"/>
          </p:cNvGraphicFramePr>
          <p:nvPr/>
        </p:nvGraphicFramePr>
        <p:xfrm>
          <a:off x="5076825" y="4292600"/>
          <a:ext cx="598488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86" name="公式" r:id="rId7" imgW="190417" imgH="241195" progId="Equation.3">
                  <p:embed/>
                </p:oleObj>
              </mc:Choice>
              <mc:Fallback>
                <p:oleObj name="公式" r:id="rId7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292600"/>
                        <a:ext cx="598488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67048" name="Line 8"/>
          <p:cNvSpPr>
            <a:spLocks noChangeShapeType="1"/>
          </p:cNvSpPr>
          <p:nvPr/>
        </p:nvSpPr>
        <p:spPr bwMode="auto">
          <a:xfrm flipV="1">
            <a:off x="5003800" y="5661025"/>
            <a:ext cx="1582738" cy="5016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67049" name="Line 9"/>
          <p:cNvSpPr>
            <a:spLocks noChangeShapeType="1"/>
          </p:cNvSpPr>
          <p:nvPr/>
        </p:nvSpPr>
        <p:spPr bwMode="auto">
          <a:xfrm flipH="1" flipV="1">
            <a:off x="6084888" y="4292600"/>
            <a:ext cx="504825" cy="1365250"/>
          </a:xfrm>
          <a:prstGeom prst="line">
            <a:avLst/>
          </a:prstGeom>
          <a:noFill/>
          <a:ln w="603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767050" name="Object 10"/>
          <p:cNvGraphicFramePr>
            <a:graphicFrameLocks noChangeAspect="1"/>
          </p:cNvGraphicFramePr>
          <p:nvPr/>
        </p:nvGraphicFramePr>
        <p:xfrm>
          <a:off x="5508625" y="5876925"/>
          <a:ext cx="169386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87" name="公式" r:id="rId9" imgW="558558" imgH="215806" progId="Equation.3">
                  <p:embed/>
                </p:oleObj>
              </mc:Choice>
              <mc:Fallback>
                <p:oleObj name="公式" r:id="rId9" imgW="55855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5876925"/>
                        <a:ext cx="1693863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7051" name="Object 11"/>
          <p:cNvGraphicFramePr>
            <a:graphicFrameLocks noChangeAspect="1"/>
          </p:cNvGraphicFramePr>
          <p:nvPr/>
        </p:nvGraphicFramePr>
        <p:xfrm>
          <a:off x="6413500" y="4365625"/>
          <a:ext cx="2730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88" name="公式" r:id="rId11" imgW="850531" imgH="241195" progId="Equation.3">
                  <p:embed/>
                </p:oleObj>
              </mc:Choice>
              <mc:Fallback>
                <p:oleObj name="公式" r:id="rId11" imgW="85053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0" y="4365625"/>
                        <a:ext cx="27305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7053" name="Object 13"/>
          <p:cNvGraphicFramePr>
            <a:graphicFrameLocks noChangeAspect="1"/>
          </p:cNvGraphicFramePr>
          <p:nvPr/>
        </p:nvGraphicFramePr>
        <p:xfrm>
          <a:off x="23813" y="298450"/>
          <a:ext cx="907415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89" name="公式" r:id="rId13" imgW="2959100" imgH="431800" progId="Equation.3">
                  <p:embed/>
                </p:oleObj>
              </mc:Choice>
              <mc:Fallback>
                <p:oleObj name="公式" r:id="rId13" imgW="2959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298450"/>
                        <a:ext cx="9074150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67054" name="Rectangle 14"/>
          <p:cNvSpPr>
            <a:spLocks noChangeArrowheads="1"/>
          </p:cNvSpPr>
          <p:nvPr/>
        </p:nvSpPr>
        <p:spPr bwMode="auto">
          <a:xfrm>
            <a:off x="1331913" y="0"/>
            <a:ext cx="2532062" cy="579438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勾股定理</a:t>
            </a:r>
          </a:p>
        </p:txBody>
      </p:sp>
      <p:sp>
        <p:nvSpPr>
          <p:cNvPr id="90125" name="Rectangle 15" descr="花束"/>
          <p:cNvSpPr>
            <a:spLocks noChangeArrowheads="1"/>
          </p:cNvSpPr>
          <p:nvPr/>
        </p:nvSpPr>
        <p:spPr bwMode="auto">
          <a:xfrm>
            <a:off x="503238" y="5340350"/>
            <a:ext cx="3600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不妨设 </a:t>
            </a:r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|| </a:t>
            </a:r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|| = 1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79388" y="333375"/>
            <a:ext cx="647700" cy="1366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4427538" y="333375"/>
            <a:ext cx="649287" cy="1366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7092950" y="333375"/>
            <a:ext cx="647700" cy="1366838"/>
          </a:xfrm>
          <a:prstGeom prst="rect">
            <a:avLst/>
          </a:prstGeom>
          <a:solidFill>
            <a:srgbClr val="FFFFFF"/>
          </a:solidFill>
          <a:ln w="50800" algn="ctr">
            <a:solidFill>
              <a:srgbClr val="FFFFFF"/>
            </a:solidFill>
            <a:round/>
            <a:headEnd/>
            <a:tailEnd type="triangle" w="med" len="med"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9" name="AutoShape 7"/>
          <p:cNvSpPr>
            <a:spLocks/>
          </p:cNvSpPr>
          <p:nvPr/>
        </p:nvSpPr>
        <p:spPr bwMode="auto">
          <a:xfrm rot="-5400000">
            <a:off x="1835150" y="-26987"/>
            <a:ext cx="323850" cy="3492500"/>
          </a:xfrm>
          <a:prstGeom prst="leftBrace">
            <a:avLst>
              <a:gd name="adj1" fmla="val 54371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0" name="Rectangle 3" descr="花束"/>
          <p:cNvSpPr>
            <a:spLocks noChangeArrowheads="1"/>
          </p:cNvSpPr>
          <p:nvPr/>
        </p:nvSpPr>
        <p:spPr bwMode="auto">
          <a:xfrm>
            <a:off x="179388" y="1916113"/>
            <a:ext cx="3168650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垂线平方和</a:t>
            </a:r>
            <a:endParaRPr kumimoji="0" lang="en-US" altLang="zh-CN" sz="360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21" name="AutoShape 7"/>
          <p:cNvSpPr>
            <a:spLocks/>
          </p:cNvSpPr>
          <p:nvPr/>
        </p:nvSpPr>
        <p:spPr bwMode="auto">
          <a:xfrm rot="-5400000">
            <a:off x="5220494" y="621507"/>
            <a:ext cx="323850" cy="2195512"/>
          </a:xfrm>
          <a:prstGeom prst="leftBrace">
            <a:avLst>
              <a:gd name="adj1" fmla="val 54361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2" name="Rectangle 3" descr="花束"/>
          <p:cNvSpPr>
            <a:spLocks noChangeArrowheads="1"/>
          </p:cNvSpPr>
          <p:nvPr/>
        </p:nvSpPr>
        <p:spPr bwMode="auto">
          <a:xfrm>
            <a:off x="3348038" y="1916113"/>
            <a:ext cx="38877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正交投影平方和</a:t>
            </a:r>
            <a:endParaRPr kumimoji="0" lang="en-US" altLang="zh-CN" sz="360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23" name="AutoShape 7"/>
          <p:cNvSpPr>
            <a:spLocks/>
          </p:cNvSpPr>
          <p:nvPr/>
        </p:nvSpPr>
        <p:spPr bwMode="auto">
          <a:xfrm rot="-5400000">
            <a:off x="7739857" y="837406"/>
            <a:ext cx="323850" cy="1763713"/>
          </a:xfrm>
          <a:prstGeom prst="leftBrace">
            <a:avLst>
              <a:gd name="adj1" fmla="val 54360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7308850" y="1897063"/>
          <a:ext cx="18351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90" name="公式" r:id="rId15" imgW="634725" imgH="228501" progId="Equation.3">
                  <p:embed/>
                </p:oleObj>
              </mc:Choice>
              <mc:Fallback>
                <p:oleObj name="公式" r:id="rId15" imgW="634725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1897063"/>
                        <a:ext cx="183515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7" descr="花束"/>
          <p:cNvSpPr>
            <a:spLocks noChangeArrowheads="1"/>
          </p:cNvSpPr>
          <p:nvPr/>
        </p:nvSpPr>
        <p:spPr bwMode="auto">
          <a:xfrm>
            <a:off x="247516" y="2996952"/>
            <a:ext cx="7416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  <a:buFontTx/>
              <a:buNone/>
            </a:pPr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</a:t>
            </a:r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欲使垂线平方和 取最小 </a:t>
            </a:r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</a:t>
            </a:r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只需让</a:t>
            </a:r>
            <a:endParaRPr kumimoji="0" lang="en-US" altLang="zh-CN" sz="3600" dirty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</a:t>
            </a:r>
            <a:r>
              <a:rPr kumimoji="0" lang="zh-CN" altLang="en-US" sz="36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投</a:t>
            </a:r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影平方和 取最大</a:t>
            </a:r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endParaRPr kumimoji="0" lang="zh-CN" altLang="el-GR" sz="3600" dirty="0">
              <a:solidFill>
                <a:srgbClr val="000000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16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76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767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67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776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67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67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767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67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76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8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7048" grpId="0" animBg="1"/>
      <p:bldP spid="7767049" grpId="0" animBg="1"/>
      <p:bldP spid="776705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ea typeface="华文楷体" pitchFamily="2" charset="-122"/>
              </a:rPr>
              <a:t>等价的实二次型有相同的正定性</a:t>
            </a:r>
          </a:p>
        </p:txBody>
      </p:sp>
      <p:graphicFrame>
        <p:nvGraphicFramePr>
          <p:cNvPr id="141315" name="Object 10"/>
          <p:cNvGraphicFramePr>
            <a:graphicFrameLocks noChangeAspect="1"/>
          </p:cNvGraphicFramePr>
          <p:nvPr/>
        </p:nvGraphicFramePr>
        <p:xfrm>
          <a:off x="539750" y="3500438"/>
          <a:ext cx="12239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47" name="公式" r:id="rId3" imgW="406224" imgH="190417" progId="Equation.3">
                  <p:embed/>
                </p:oleObj>
              </mc:Choice>
              <mc:Fallback>
                <p:oleObj name="公式" r:id="rId3" imgW="406224" imgH="19041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500438"/>
                        <a:ext cx="1223963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90477" name="AutoShape 13"/>
          <p:cNvSpPr>
            <a:spLocks noChangeArrowheads="1"/>
          </p:cNvSpPr>
          <p:nvPr/>
        </p:nvSpPr>
        <p:spPr bwMode="auto">
          <a:xfrm>
            <a:off x="684213" y="4292600"/>
            <a:ext cx="7991475" cy="842963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590479" name="Object 15"/>
          <p:cNvGraphicFramePr>
            <a:graphicFrameLocks noChangeAspect="1"/>
          </p:cNvGraphicFramePr>
          <p:nvPr/>
        </p:nvGraphicFramePr>
        <p:xfrm>
          <a:off x="755650" y="4365625"/>
          <a:ext cx="352901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48" name="公式" r:id="rId5" imgW="1066800" imgH="228600" progId="Equation.3">
                  <p:embed/>
                </p:oleObj>
              </mc:Choice>
              <mc:Fallback>
                <p:oleObj name="公式" r:id="rId5" imgW="10668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365625"/>
                        <a:ext cx="352901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0480" name="Object 16"/>
          <p:cNvGraphicFramePr>
            <a:graphicFrameLocks noChangeAspect="1"/>
          </p:cNvGraphicFramePr>
          <p:nvPr/>
        </p:nvGraphicFramePr>
        <p:xfrm>
          <a:off x="4284663" y="4365625"/>
          <a:ext cx="424815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49" name="公式" r:id="rId7" imgW="1282700" imgH="241300" progId="Equation.3">
                  <p:embed/>
                </p:oleObj>
              </mc:Choice>
              <mc:Fallback>
                <p:oleObj name="公式" r:id="rId7" imgW="1282700" imgH="2413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365625"/>
                        <a:ext cx="4248150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0481" name="Object 17"/>
          <p:cNvGraphicFramePr>
            <a:graphicFrameLocks noChangeAspect="1"/>
          </p:cNvGraphicFramePr>
          <p:nvPr/>
        </p:nvGraphicFramePr>
        <p:xfrm>
          <a:off x="2257425" y="5445125"/>
          <a:ext cx="475773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0" name="公式" r:id="rId9" imgW="1459866" imgH="241195" progId="Equation.3">
                  <p:embed/>
                </p:oleObj>
              </mc:Choice>
              <mc:Fallback>
                <p:oleObj name="公式" r:id="rId9" imgW="1459866" imgH="24119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5445125"/>
                        <a:ext cx="4757738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0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8229600" cy="4525963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ea typeface="华文楷体" pitchFamily="2" charset="-122"/>
              </a:rPr>
              <a:t>定理</a:t>
            </a:r>
            <a:r>
              <a:rPr lang="zh-CN" altLang="en-US" sz="3600" b="1" smtClean="0"/>
              <a:t>：  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n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级实对称矩阵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ea typeface="华文楷体" pitchFamily="2" charset="-122"/>
              </a:rPr>
              <a:t>正定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                   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3600" b="1" i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的正惯性指数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 n 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4284663" y="3357563"/>
          <a:ext cx="24003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1" name="公式" r:id="rId11" imgW="736600" imgH="228600" progId="Equation.3">
                  <p:embed/>
                </p:oleObj>
              </mc:Choice>
              <mc:Fallback>
                <p:oleObj name="公式" r:id="rId11" imgW="7366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3357563"/>
                        <a:ext cx="240030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0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590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0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590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0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590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90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90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9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047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38" name="Object 2"/>
          <p:cNvGraphicFramePr>
            <a:graphicFrameLocks noChangeAspect="1"/>
          </p:cNvGraphicFramePr>
          <p:nvPr/>
        </p:nvGraphicFramePr>
        <p:xfrm>
          <a:off x="1619250" y="2205038"/>
          <a:ext cx="61722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4" name="公式" r:id="rId3" imgW="2006600" imgH="228600" progId="Equation.3">
                  <p:embed/>
                </p:oleObj>
              </mc:Choice>
              <mc:Fallback>
                <p:oleObj name="公式" r:id="rId3" imgW="20066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205038"/>
                        <a:ext cx="617220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9" name="Object 3"/>
          <p:cNvGraphicFramePr>
            <a:graphicFrameLocks noChangeAspect="1"/>
          </p:cNvGraphicFramePr>
          <p:nvPr/>
        </p:nvGraphicFramePr>
        <p:xfrm>
          <a:off x="755650" y="476250"/>
          <a:ext cx="575151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5" name="公式" r:id="rId5" imgW="1879600" imgH="203200" progId="Equation.3">
                  <p:embed/>
                </p:oleObj>
              </mc:Choice>
              <mc:Fallback>
                <p:oleObj name="公式" r:id="rId5" imgW="18796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76250"/>
                        <a:ext cx="575151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7380" name="Object 4"/>
          <p:cNvGraphicFramePr>
            <a:graphicFrameLocks noChangeAspect="1"/>
          </p:cNvGraphicFramePr>
          <p:nvPr/>
        </p:nvGraphicFramePr>
        <p:xfrm>
          <a:off x="1619250" y="5084763"/>
          <a:ext cx="4103688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6" name="公式" r:id="rId7" imgW="1346200" imgH="228600" progId="Equation.3">
                  <p:embed/>
                </p:oleObj>
              </mc:Choice>
              <mc:Fallback>
                <p:oleObj name="公式" r:id="rId7" imgW="13462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084763"/>
                        <a:ext cx="4103688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7381" name="Object 5"/>
          <p:cNvGraphicFramePr>
            <a:graphicFrameLocks noChangeAspect="1"/>
          </p:cNvGraphicFramePr>
          <p:nvPr/>
        </p:nvGraphicFramePr>
        <p:xfrm>
          <a:off x="1619250" y="4149725"/>
          <a:ext cx="45466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7" name="公式" r:id="rId9" imgW="1447172" imgH="215806" progId="Equation.3">
                  <p:embed/>
                </p:oleObj>
              </mc:Choice>
              <mc:Fallback>
                <p:oleObj name="公式" r:id="rId9" imgW="1447172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454660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7382" name="Object 6"/>
          <p:cNvGraphicFramePr>
            <a:graphicFrameLocks noChangeAspect="1"/>
          </p:cNvGraphicFramePr>
          <p:nvPr/>
        </p:nvGraphicFramePr>
        <p:xfrm>
          <a:off x="1619250" y="3213100"/>
          <a:ext cx="68580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8" name="公式" r:id="rId11" imgW="2183452" imgH="215806" progId="Equation.3">
                  <p:embed/>
                </p:oleObj>
              </mc:Choice>
              <mc:Fallback>
                <p:oleObj name="公式" r:id="rId11" imgW="2183452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213100"/>
                        <a:ext cx="685800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3" name="Object 7"/>
          <p:cNvGraphicFramePr>
            <a:graphicFrameLocks noChangeAspect="1"/>
          </p:cNvGraphicFramePr>
          <p:nvPr/>
        </p:nvGraphicFramePr>
        <p:xfrm>
          <a:off x="1403350" y="1412875"/>
          <a:ext cx="15621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9" name="公式" r:id="rId13" imgW="507780" imgH="203112" progId="Equation.3">
                  <p:embed/>
                </p:oleObj>
              </mc:Choice>
              <mc:Fallback>
                <p:oleObj name="公式" r:id="rId13" imgW="507780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412875"/>
                        <a:ext cx="15621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757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757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75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36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04664"/>
                <a:ext cx="8229600" cy="5721499"/>
              </a:xfrm>
            </p:spPr>
            <p:txBody>
              <a:bodyPr/>
              <a:lstStyle/>
              <a:p>
                <a:pPr eaLnBrk="1" hangingPunct="1">
                  <a:buFontTx/>
                  <a:buNone/>
                </a:pPr>
                <a:r>
                  <a:rPr lang="en-US" altLang="zh-CN" sz="3600" b="1" dirty="0" smtClean="0"/>
                  <a:t>   </a:t>
                </a:r>
                <a:r>
                  <a:rPr lang="zh-CN" altLang="en-US" b="1" dirty="0" smtClean="0"/>
                  <a:t>若实对称矩阵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𝐀</m:t>
                    </m:r>
                    <m:r>
                      <a:rPr lang="en-US" altLang="zh-CN" b="1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/>
                                    </a:rPr>
                                    <m:t>𝟏𝟑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/>
                                    </a:rPr>
                                    <m:t>𝟐𝟑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/>
                                    </a:rPr>
                                    <m:t>𝟏𝟑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/>
                                    </a:rPr>
                                    <m:t>𝟐𝟑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/>
                                    </a:rPr>
                                    <m:t>𝟑𝟑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dirty="0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b="1" dirty="0" smtClean="0"/>
                  <a:t> 正定</a:t>
                </a:r>
                <a:r>
                  <a:rPr lang="en-US" altLang="zh-CN" b="1" dirty="0" smtClean="0"/>
                  <a:t>, </a:t>
                </a:r>
              </a:p>
              <a:p>
                <a:pPr eaLnBrk="1" hangingPunct="1">
                  <a:buFontTx/>
                  <a:buNone/>
                </a:pPr>
                <a:r>
                  <a:rPr lang="en-US" altLang="zh-CN" b="1" dirty="0"/>
                  <a:t> </a:t>
                </a:r>
                <a:r>
                  <a:rPr lang="zh-CN" altLang="en-US" b="1" dirty="0" smtClean="0"/>
                  <a:t>则</a:t>
                </a:r>
                <a:endParaRPr lang="en-US" altLang="zh-CN" b="1" dirty="0" smtClean="0"/>
              </a:p>
              <a:p>
                <a:pPr eaLnBrk="1" hangingPunct="1">
                  <a:buFontTx/>
                  <a:buNone/>
                </a:pPr>
                <a:r>
                  <a:rPr lang="en-US" altLang="zh-CN" sz="3600" b="1" dirty="0" smtClean="0"/>
                  <a:t>      </a:t>
                </a:r>
                <a:endParaRPr lang="zh-CN" altLang="en-US" b="1" dirty="0" smtClean="0"/>
              </a:p>
            </p:txBody>
          </p:sp>
        </mc:Choice>
        <mc:Fallback xmlns="">
          <p:sp>
            <p:nvSpPr>
              <p:cNvPr id="1433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04664"/>
                <a:ext cx="8229600" cy="5721499"/>
              </a:xfrm>
              <a:blipFill rotWithShape="1">
                <a:blip r:embed="rId2"/>
                <a:stretch>
                  <a:fillRect l="-519" r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616207" y="4097299"/>
                <a:ext cx="6246069" cy="919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 dirty="0"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 dirty="0" smtClean="0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i="1" dirty="0">
                                            <a:latin typeface="Cambria Math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dirty="0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i="1" dirty="0">
                                            <a:latin typeface="Cambria Math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dirty="0" smtClean="0">
                          <a:latin typeface="Cambria Math"/>
                        </a:rPr>
                        <m:t> </m:t>
                      </m:r>
                      <m:r>
                        <a:rPr lang="en-US" altLang="zh-CN" b="1" i="1" dirty="0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b="1" i="1" dirty="0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207" y="4097299"/>
                <a:ext cx="6246069" cy="91941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 bwMode="auto">
          <a:xfrm>
            <a:off x="3485478" y="2348880"/>
            <a:ext cx="2016224" cy="1008112"/>
          </a:xfrm>
          <a:prstGeom prst="rect">
            <a:avLst/>
          </a:prstGeom>
          <a:solidFill>
            <a:srgbClr val="FFC000">
              <a:alpha val="80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843808" y="5229200"/>
                <a:ext cx="4044843" cy="919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⇒ 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i="1" dirty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/>
                  <a:t> 正定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5229200"/>
                <a:ext cx="4044843" cy="919291"/>
              </a:xfrm>
              <a:prstGeom prst="rect">
                <a:avLst/>
              </a:prstGeom>
              <a:blipFill rotWithShape="1">
                <a:blip r:embed="rId4"/>
                <a:stretch>
                  <a:fillRect r="-1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75656" y="2348880"/>
                <a:ext cx="6386620" cy="14027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dirty="0" smtClean="0">
                              <a:latin typeface="Cambria Math"/>
                            </a:rPr>
                            <m:t>𝟎</m:t>
                          </m:r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𝟏𝟑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𝟐𝟑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𝟏𝟑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𝟐𝟑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/>
                                      </a:rPr>
                                      <m:t>𝟑𝟑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 dirty="0"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 dirty="0" smtClean="0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i="1" dirty="0">
                                            <a:latin typeface="Cambria Math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dirty="0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i="1" dirty="0">
                                            <a:latin typeface="Cambria Math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48880"/>
                <a:ext cx="6386620" cy="14027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7" grpId="0"/>
      <p:bldP spid="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/>
              <a:t>用顺序主子式判定矩阵正定性</a:t>
            </a:r>
            <a:endParaRPr lang="zh-CN" altLang="zh-CN" sz="40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36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/>
                  <a:t>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若矩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阵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𝐀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𝐀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主对角线上的子矩阵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都正定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特别地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𝐀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的每个主子式都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/>
                      </a:rPr>
                      <m:t>&gt;</m:t>
                    </m:r>
                    <m:r>
                      <a:rPr lang="en-US" altLang="zh-CN" b="1" i="1" dirty="0" smtClean="0">
                        <a:latin typeface="Cambria Math"/>
                      </a:rPr>
                      <m:t>𝟎</m:t>
                    </m:r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反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过来呢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altLang="zh-CN" sz="3600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sz="3600" b="1" dirty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sz="3600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/>
                  <a:t>      </a:t>
                </a:r>
                <a:endParaRPr lang="zh-CN" altLang="en-US" b="1" dirty="0" smtClean="0"/>
              </a:p>
            </p:txBody>
          </p:sp>
        </mc:Choice>
        <mc:Fallback>
          <p:sp>
            <p:nvSpPr>
              <p:cNvPr id="1433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3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02403" name="Object 3"/>
          <p:cNvGraphicFramePr>
            <a:graphicFrameLocks noChangeAspect="1"/>
          </p:cNvGraphicFramePr>
          <p:nvPr/>
        </p:nvGraphicFramePr>
        <p:xfrm>
          <a:off x="2320925" y="2997200"/>
          <a:ext cx="2227263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0" name="公式" r:id="rId3" imgW="723586" imgH="482391" progId="Equation.3">
                  <p:embed/>
                </p:oleObj>
              </mc:Choice>
              <mc:Fallback>
                <p:oleObj name="公式" r:id="rId3" imgW="723586" imgH="4823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925" y="2997200"/>
                        <a:ext cx="2227263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02404" name="Object 4"/>
          <p:cNvGraphicFramePr>
            <a:graphicFrameLocks noChangeAspect="1"/>
          </p:cNvGraphicFramePr>
          <p:nvPr/>
        </p:nvGraphicFramePr>
        <p:xfrm>
          <a:off x="903288" y="3284538"/>
          <a:ext cx="9001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1" name="公式" r:id="rId5" imgW="279279" imgH="215806" progId="Equation.3">
                  <p:embed/>
                </p:oleObj>
              </mc:Choice>
              <mc:Fallback>
                <p:oleObj name="公式" r:id="rId5" imgW="279279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3284538"/>
                        <a:ext cx="900112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02405" name="Object 5"/>
          <p:cNvGraphicFramePr>
            <a:graphicFrameLocks noChangeAspect="1"/>
          </p:cNvGraphicFramePr>
          <p:nvPr/>
        </p:nvGraphicFramePr>
        <p:xfrm>
          <a:off x="5219700" y="2781300"/>
          <a:ext cx="2959100" cy="202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2" name="公式" r:id="rId7" imgW="1040948" imgH="710891" progId="Equation.3">
                  <p:embed/>
                </p:oleObj>
              </mc:Choice>
              <mc:Fallback>
                <p:oleObj name="公式" r:id="rId7" imgW="1040948" imgH="7108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781300"/>
                        <a:ext cx="2959100" cy="202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02406" name="AutoShape 6"/>
          <p:cNvSpPr>
            <a:spLocks/>
          </p:cNvSpPr>
          <p:nvPr/>
        </p:nvSpPr>
        <p:spPr bwMode="auto">
          <a:xfrm rot="-5127301">
            <a:off x="4532313" y="1524000"/>
            <a:ext cx="368300" cy="6769100"/>
          </a:xfrm>
          <a:prstGeom prst="leftBrace">
            <a:avLst>
              <a:gd name="adj1" fmla="val 105596"/>
              <a:gd name="adj2" fmla="val 50588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502407" name="Object 7"/>
          <p:cNvGraphicFramePr>
            <a:graphicFrameLocks noChangeAspect="1"/>
          </p:cNvGraphicFramePr>
          <p:nvPr/>
        </p:nvGraphicFramePr>
        <p:xfrm>
          <a:off x="2339975" y="5661025"/>
          <a:ext cx="4049713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3" name="公式" r:id="rId9" imgW="1435100" imgH="203200" progId="Equation.3">
                  <p:embed/>
                </p:oleObj>
              </mc:Choice>
              <mc:Fallback>
                <p:oleObj name="公式" r:id="rId9" imgW="14351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661025"/>
                        <a:ext cx="4049713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02408" name="Rectangle 8"/>
          <p:cNvSpPr>
            <a:spLocks noChangeArrowheads="1"/>
          </p:cNvSpPr>
          <p:nvPr/>
        </p:nvSpPr>
        <p:spPr bwMode="auto">
          <a:xfrm>
            <a:off x="3492500" y="476250"/>
            <a:ext cx="3095625" cy="2232025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502409" name="Rectangle 9"/>
          <p:cNvSpPr>
            <a:spLocks noChangeArrowheads="1"/>
          </p:cNvSpPr>
          <p:nvPr/>
        </p:nvSpPr>
        <p:spPr bwMode="auto">
          <a:xfrm>
            <a:off x="3492500" y="476250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502410" name="Rectangle 10"/>
          <p:cNvSpPr>
            <a:spLocks noChangeArrowheads="1"/>
          </p:cNvSpPr>
          <p:nvPr/>
        </p:nvSpPr>
        <p:spPr bwMode="auto">
          <a:xfrm>
            <a:off x="3492500" y="476250"/>
            <a:ext cx="792163" cy="792163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44394" name="Object 11"/>
          <p:cNvGraphicFramePr>
            <a:graphicFrameLocks noChangeAspect="1"/>
          </p:cNvGraphicFramePr>
          <p:nvPr/>
        </p:nvGraphicFramePr>
        <p:xfrm>
          <a:off x="2268538" y="476250"/>
          <a:ext cx="4567237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4" name="公式" r:id="rId11" imgW="1765300" imgH="850900" progId="Equation.3">
                  <p:embed/>
                </p:oleObj>
              </mc:Choice>
              <mc:Fallback>
                <p:oleObj name="公式" r:id="rId11" imgW="1765300" imgH="8509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76250"/>
                        <a:ext cx="4567237" cy="218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02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02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02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02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02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02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02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02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02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02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02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02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502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502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02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502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0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2406" grpId="0" animBg="1"/>
      <p:bldP spid="6502408" grpId="0" animBg="1"/>
      <p:bldP spid="6502409" grpId="0" animBg="1"/>
      <p:bldP spid="65024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06499" name="Object 3"/>
          <p:cNvGraphicFramePr>
            <a:graphicFrameLocks noChangeAspect="1"/>
          </p:cNvGraphicFramePr>
          <p:nvPr/>
        </p:nvGraphicFramePr>
        <p:xfrm>
          <a:off x="2195513" y="4508500"/>
          <a:ext cx="2970212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91" name="公式" r:id="rId3" imgW="965200" imgH="482600" progId="Equation.3">
                  <p:embed/>
                </p:oleObj>
              </mc:Choice>
              <mc:Fallback>
                <p:oleObj name="公式" r:id="rId3" imgW="9652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508500"/>
                        <a:ext cx="2970212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06500" name="Object 4"/>
          <p:cNvGraphicFramePr>
            <a:graphicFrameLocks noChangeAspect="1"/>
          </p:cNvGraphicFramePr>
          <p:nvPr/>
        </p:nvGraphicFramePr>
        <p:xfrm>
          <a:off x="323850" y="4868863"/>
          <a:ext cx="1716088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92" name="公式" r:id="rId5" imgW="532937" imgH="215713" progId="Equation.3">
                  <p:embed/>
                </p:oleObj>
              </mc:Choice>
              <mc:Fallback>
                <p:oleObj name="公式" r:id="rId5" imgW="532937" imgH="2157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868863"/>
                        <a:ext cx="1716088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06501" name="Object 5"/>
          <p:cNvGraphicFramePr>
            <a:graphicFrameLocks noChangeAspect="1"/>
          </p:cNvGraphicFramePr>
          <p:nvPr/>
        </p:nvGraphicFramePr>
        <p:xfrm>
          <a:off x="5219700" y="4149725"/>
          <a:ext cx="3752850" cy="202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93" name="公式" r:id="rId7" imgW="1320227" imgH="710891" progId="Equation.3">
                  <p:embed/>
                </p:oleObj>
              </mc:Choice>
              <mc:Fallback>
                <p:oleObj name="公式" r:id="rId7" imgW="1320227" imgH="7108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149725"/>
                        <a:ext cx="3752850" cy="202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06502" name="Rectangle 6"/>
          <p:cNvSpPr>
            <a:spLocks noChangeArrowheads="1"/>
          </p:cNvSpPr>
          <p:nvPr/>
        </p:nvSpPr>
        <p:spPr bwMode="auto">
          <a:xfrm>
            <a:off x="4140200" y="549275"/>
            <a:ext cx="3095625" cy="2303463"/>
          </a:xfrm>
          <a:prstGeom prst="rect">
            <a:avLst/>
          </a:prstGeom>
          <a:solidFill>
            <a:srgbClr val="FFCC00">
              <a:alpha val="27843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506503" name="Rectangle 7"/>
          <p:cNvSpPr>
            <a:spLocks noChangeArrowheads="1"/>
          </p:cNvSpPr>
          <p:nvPr/>
        </p:nvSpPr>
        <p:spPr bwMode="auto">
          <a:xfrm>
            <a:off x="4140200" y="549275"/>
            <a:ext cx="2016125" cy="1584325"/>
          </a:xfrm>
          <a:prstGeom prst="rect">
            <a:avLst/>
          </a:prstGeom>
          <a:solidFill>
            <a:srgbClr val="FFCC00">
              <a:alpha val="34117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506504" name="Rectangle 8"/>
          <p:cNvSpPr>
            <a:spLocks noChangeArrowheads="1"/>
          </p:cNvSpPr>
          <p:nvPr/>
        </p:nvSpPr>
        <p:spPr bwMode="auto">
          <a:xfrm>
            <a:off x="4140200" y="549275"/>
            <a:ext cx="936625" cy="863600"/>
          </a:xfrm>
          <a:prstGeom prst="rect">
            <a:avLst/>
          </a:prstGeom>
          <a:solidFill>
            <a:srgbClr val="FFCC00">
              <a:alpha val="5999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47464" name="Object 9"/>
          <p:cNvGraphicFramePr>
            <a:graphicFrameLocks noChangeAspect="1"/>
          </p:cNvGraphicFramePr>
          <p:nvPr/>
        </p:nvGraphicFramePr>
        <p:xfrm>
          <a:off x="1187450" y="3141663"/>
          <a:ext cx="637063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94" name="公式" r:id="rId9" imgW="1981200" imgH="215900" progId="Equation.3">
                  <p:embed/>
                </p:oleObj>
              </mc:Choice>
              <mc:Fallback>
                <p:oleObj name="公式" r:id="rId9" imgW="19812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141663"/>
                        <a:ext cx="6370638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5" name="Object 10"/>
          <p:cNvGraphicFramePr>
            <a:graphicFrameLocks noChangeAspect="1"/>
          </p:cNvGraphicFramePr>
          <p:nvPr/>
        </p:nvGraphicFramePr>
        <p:xfrm>
          <a:off x="611188" y="549275"/>
          <a:ext cx="7972425" cy="224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95" name="公式" r:id="rId11" imgW="2501900" imgH="711200" progId="Equation.3">
                  <p:embed/>
                </p:oleObj>
              </mc:Choice>
              <mc:Fallback>
                <p:oleObj name="公式" r:id="rId11" imgW="2501900" imgH="71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49275"/>
                        <a:ext cx="7972425" cy="224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06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06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506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06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06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06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06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06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06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06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06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506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506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506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06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06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6502" grpId="0" animBg="1"/>
      <p:bldP spid="6506503" grpId="0" animBg="1"/>
      <p:bldP spid="650650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482" name="Object 2"/>
          <p:cNvGraphicFramePr>
            <a:graphicFrameLocks noChangeAspect="1"/>
          </p:cNvGraphicFramePr>
          <p:nvPr/>
        </p:nvGraphicFramePr>
        <p:xfrm>
          <a:off x="1835150" y="1052513"/>
          <a:ext cx="52578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2" name="公式" r:id="rId3" imgW="1586811" imgH="203112" progId="Equation.3">
                  <p:embed/>
                </p:oleObj>
              </mc:Choice>
              <mc:Fallback>
                <p:oleObj name="公式" r:id="rId3" imgW="1586811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052513"/>
                        <a:ext cx="52578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3" name="Object 3"/>
          <p:cNvGraphicFramePr>
            <a:graphicFrameLocks noChangeAspect="1"/>
          </p:cNvGraphicFramePr>
          <p:nvPr/>
        </p:nvGraphicFramePr>
        <p:xfrm>
          <a:off x="1835150" y="4005263"/>
          <a:ext cx="5764213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3" name="公式" r:id="rId5" imgW="1853396" imgH="215806" progId="Equation.3">
                  <p:embed/>
                </p:oleObj>
              </mc:Choice>
              <mc:Fallback>
                <p:oleObj name="公式" r:id="rId5" imgW="1853396" imgH="21580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005263"/>
                        <a:ext cx="5764213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4" name="AutoShape 4"/>
          <p:cNvSpPr>
            <a:spLocks noChangeArrowheads="1"/>
          </p:cNvSpPr>
          <p:nvPr/>
        </p:nvSpPr>
        <p:spPr bwMode="auto">
          <a:xfrm>
            <a:off x="3492500" y="2492375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507525" name="AutoShape 5"/>
          <p:cNvSpPr>
            <a:spLocks noChangeArrowheads="1"/>
          </p:cNvSpPr>
          <p:nvPr/>
        </p:nvSpPr>
        <p:spPr bwMode="auto">
          <a:xfrm>
            <a:off x="4859338" y="2420938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507526" name="Object 6"/>
          <p:cNvGraphicFramePr>
            <a:graphicFrameLocks noChangeAspect="1"/>
          </p:cNvGraphicFramePr>
          <p:nvPr/>
        </p:nvGraphicFramePr>
        <p:xfrm>
          <a:off x="5435600" y="2276475"/>
          <a:ext cx="8858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4" name="公式" r:id="rId7" imgW="126835" imgH="202936" progId="Equation.3">
                  <p:embed/>
                </p:oleObj>
              </mc:Choice>
              <mc:Fallback>
                <p:oleObj name="公式" r:id="rId7" imgW="126835" imgH="20293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276475"/>
                        <a:ext cx="8858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507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07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07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752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 </a:t>
            </a:r>
            <a:r>
              <a:rPr lang="zh-CN" altLang="en-US" b="1" smtClean="0">
                <a:ea typeface="华文楷体" pitchFamily="2" charset="-122"/>
              </a:rPr>
              <a:t>若实对称矩阵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ea typeface="华文楷体" pitchFamily="2" charset="-122"/>
              </a:rPr>
              <a:t>的顺序主子式都大于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0 </a:t>
            </a:r>
          </a:p>
        </p:txBody>
      </p:sp>
      <p:graphicFrame>
        <p:nvGraphicFramePr>
          <p:cNvPr id="6743043" name="Object 3"/>
          <p:cNvGraphicFramePr>
            <a:graphicFrameLocks noChangeAspect="1"/>
          </p:cNvGraphicFramePr>
          <p:nvPr/>
        </p:nvGraphicFramePr>
        <p:xfrm>
          <a:off x="5580063" y="2492375"/>
          <a:ext cx="23764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53" name="公式" r:id="rId3" imgW="748975" imgH="203112" progId="Equation.3">
                  <p:embed/>
                </p:oleObj>
              </mc:Choice>
              <mc:Fallback>
                <p:oleObj name="公式" r:id="rId3" imgW="748975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492375"/>
                        <a:ext cx="23764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43044" name="Rectangle 4"/>
          <p:cNvSpPr>
            <a:spLocks noChangeArrowheads="1"/>
          </p:cNvSpPr>
          <p:nvPr/>
        </p:nvSpPr>
        <p:spPr bwMode="auto">
          <a:xfrm>
            <a:off x="1187450" y="1341438"/>
            <a:ext cx="4105275" cy="2808287"/>
          </a:xfrm>
          <a:prstGeom prst="rect">
            <a:avLst/>
          </a:prstGeom>
          <a:solidFill>
            <a:srgbClr val="FFCC00">
              <a:alpha val="30196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43045" name="Rectangle 5"/>
          <p:cNvSpPr>
            <a:spLocks noChangeArrowheads="1"/>
          </p:cNvSpPr>
          <p:nvPr/>
        </p:nvSpPr>
        <p:spPr bwMode="auto">
          <a:xfrm>
            <a:off x="1187450" y="1341438"/>
            <a:ext cx="3024188" cy="2159000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43046" name="Rectangle 6"/>
          <p:cNvSpPr>
            <a:spLocks noChangeArrowheads="1"/>
          </p:cNvSpPr>
          <p:nvPr/>
        </p:nvSpPr>
        <p:spPr bwMode="auto">
          <a:xfrm>
            <a:off x="1187450" y="1341438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43047" name="Rectangle 7"/>
          <p:cNvSpPr>
            <a:spLocks noChangeArrowheads="1"/>
          </p:cNvSpPr>
          <p:nvPr/>
        </p:nvSpPr>
        <p:spPr bwMode="auto">
          <a:xfrm>
            <a:off x="1187450" y="1341438"/>
            <a:ext cx="1008063" cy="792162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49512" name="Object 8"/>
          <p:cNvGraphicFramePr>
            <a:graphicFrameLocks noChangeAspect="1"/>
          </p:cNvGraphicFramePr>
          <p:nvPr/>
        </p:nvGraphicFramePr>
        <p:xfrm>
          <a:off x="1042988" y="1341438"/>
          <a:ext cx="4384675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54" name="公式" r:id="rId5" imgW="1435100" imgH="939800" progId="Equation.3">
                  <p:embed/>
                </p:oleObj>
              </mc:Choice>
              <mc:Fallback>
                <p:oleObj name="公式" r:id="rId5" imgW="1435100" imgH="939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4384675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3" name="Object 9" descr="花束"/>
          <p:cNvGraphicFramePr>
            <a:graphicFrameLocks noChangeAspect="1"/>
          </p:cNvGraphicFramePr>
          <p:nvPr/>
        </p:nvGraphicFramePr>
        <p:xfrm>
          <a:off x="179388" y="2492375"/>
          <a:ext cx="928687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55" name="公式" r:id="rId7" imgW="279279" imgH="203112" progId="Equation.3">
                  <p:embed/>
                </p:oleObj>
              </mc:Choice>
              <mc:Fallback>
                <p:oleObj name="公式" r:id="rId7" imgW="279279" imgH="203112" progId="Equation.3">
                  <p:embed/>
                  <p:pic>
                    <p:nvPicPr>
                      <p:cNvPr id="0" name="Object 9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492375"/>
                        <a:ext cx="928687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9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09" name="Object 12"/>
          <p:cNvGraphicFramePr>
            <a:graphicFrameLocks noChangeAspect="1"/>
          </p:cNvGraphicFramePr>
          <p:nvPr/>
        </p:nvGraphicFramePr>
        <p:xfrm>
          <a:off x="539750" y="4652963"/>
          <a:ext cx="26638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56" name="公式" r:id="rId10" imgW="926698" imgH="215806" progId="Equation.3">
                  <p:embed/>
                </p:oleObj>
              </mc:Choice>
              <mc:Fallback>
                <p:oleObj name="公式" r:id="rId10" imgW="926698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652963"/>
                        <a:ext cx="26638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10" name="Object 6"/>
          <p:cNvGraphicFramePr>
            <a:graphicFrameLocks noChangeAspect="1"/>
          </p:cNvGraphicFramePr>
          <p:nvPr/>
        </p:nvGraphicFramePr>
        <p:xfrm>
          <a:off x="3419475" y="4652963"/>
          <a:ext cx="1752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57" name="公式" r:id="rId12" imgW="609336" imgH="215806" progId="Equation.3">
                  <p:embed/>
                </p:oleObj>
              </mc:Choice>
              <mc:Fallback>
                <p:oleObj name="公式" r:id="rId12" imgW="609336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652963"/>
                        <a:ext cx="17526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12" name="Object 8"/>
          <p:cNvGraphicFramePr>
            <a:graphicFrameLocks noChangeAspect="1"/>
          </p:cNvGraphicFramePr>
          <p:nvPr/>
        </p:nvGraphicFramePr>
        <p:xfrm>
          <a:off x="6372225" y="4652963"/>
          <a:ext cx="1752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58" name="公式" r:id="rId14" imgW="609336" imgH="215806" progId="Equation.3">
                  <p:embed/>
                </p:oleObj>
              </mc:Choice>
              <mc:Fallback>
                <p:oleObj name="公式" r:id="rId14" imgW="609336" imgH="21580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652963"/>
                        <a:ext cx="17526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4"/>
          <p:cNvGraphicFramePr>
            <a:graphicFrameLocks noChangeAspect="1"/>
          </p:cNvGraphicFramePr>
          <p:nvPr/>
        </p:nvGraphicFramePr>
        <p:xfrm>
          <a:off x="684213" y="5661025"/>
          <a:ext cx="42862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59" name="公式" r:id="rId16" imgW="1473200" imgH="190500" progId="Equation.3">
                  <p:embed/>
                </p:oleObj>
              </mc:Choice>
              <mc:Fallback>
                <p:oleObj name="公式" r:id="rId16" imgW="1473200" imgH="1905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661025"/>
                        <a:ext cx="428625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5"/>
          <p:cNvGraphicFramePr>
            <a:graphicFrameLocks noChangeAspect="1"/>
          </p:cNvGraphicFramePr>
          <p:nvPr/>
        </p:nvGraphicFramePr>
        <p:xfrm>
          <a:off x="5148263" y="5661025"/>
          <a:ext cx="328771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60" name="公式" r:id="rId18" imgW="1129810" imgH="190417" progId="Equation.3">
                  <p:embed/>
                </p:oleObj>
              </mc:Choice>
              <mc:Fallback>
                <p:oleObj name="公式" r:id="rId18" imgW="1129810" imgH="19041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661025"/>
                        <a:ext cx="3287712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323850" y="1557338"/>
            <a:ext cx="949325" cy="1979612"/>
          </a:xfrm>
          <a:prstGeom prst="curvedRightArrow">
            <a:avLst>
              <a:gd name="adj1" fmla="val 31434"/>
              <a:gd name="adj2" fmla="val 6284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323850" y="2276475"/>
            <a:ext cx="949325" cy="1979613"/>
          </a:xfrm>
          <a:prstGeom prst="curvedRightArrow">
            <a:avLst>
              <a:gd name="adj1" fmla="val 31434"/>
              <a:gd name="adj2" fmla="val 6284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21474" y="4603135"/>
                <a:ext cx="8643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i="1" smtClean="0">
                          <a:latin typeface="Cambria Math"/>
                        </a:rPr>
                        <m:t>⋯</m:t>
                      </m:r>
                      <m:r>
                        <a:rPr lang="en-US" altLang="zh-CN" sz="4000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74" y="4603135"/>
                <a:ext cx="864339" cy="707886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43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43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5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5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743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743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5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5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43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43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43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743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5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5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43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743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7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3044" grpId="0" animBg="1"/>
      <p:bldP spid="6743045" grpId="0" animBg="1"/>
      <p:bldP spid="6743046" grpId="0" animBg="1"/>
      <p:bldP spid="6743047" grpId="0" animBg="1"/>
      <p:bldP spid="16" grpId="0" animBg="1"/>
      <p:bldP spid="17" grpId="0" animBg="1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 </a:t>
            </a:r>
            <a:r>
              <a:rPr lang="zh-CN" altLang="en-US" b="1" smtClean="0">
                <a:ea typeface="华文楷体" pitchFamily="2" charset="-122"/>
              </a:rPr>
              <a:t>若实对称矩阵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ea typeface="华文楷体" pitchFamily="2" charset="-122"/>
              </a:rPr>
              <a:t>的顺序主子式都大于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0 </a:t>
            </a:r>
          </a:p>
        </p:txBody>
      </p:sp>
      <p:sp>
        <p:nvSpPr>
          <p:cNvPr id="150531" name="Rectangle 4"/>
          <p:cNvSpPr>
            <a:spLocks noChangeArrowheads="1"/>
          </p:cNvSpPr>
          <p:nvPr/>
        </p:nvSpPr>
        <p:spPr bwMode="auto">
          <a:xfrm>
            <a:off x="1187450" y="1341438"/>
            <a:ext cx="4105275" cy="2808287"/>
          </a:xfrm>
          <a:prstGeom prst="rect">
            <a:avLst/>
          </a:prstGeom>
          <a:solidFill>
            <a:srgbClr val="FFCC00">
              <a:alpha val="30196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0532" name="Rectangle 5"/>
          <p:cNvSpPr>
            <a:spLocks noChangeArrowheads="1"/>
          </p:cNvSpPr>
          <p:nvPr/>
        </p:nvSpPr>
        <p:spPr bwMode="auto">
          <a:xfrm>
            <a:off x="1187450" y="1341438"/>
            <a:ext cx="3024188" cy="2159000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0533" name="Rectangle 6"/>
          <p:cNvSpPr>
            <a:spLocks noChangeArrowheads="1"/>
          </p:cNvSpPr>
          <p:nvPr/>
        </p:nvSpPr>
        <p:spPr bwMode="auto">
          <a:xfrm>
            <a:off x="1187450" y="1341438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0534" name="Rectangle 7"/>
          <p:cNvSpPr>
            <a:spLocks noChangeArrowheads="1"/>
          </p:cNvSpPr>
          <p:nvPr/>
        </p:nvSpPr>
        <p:spPr bwMode="auto">
          <a:xfrm>
            <a:off x="1187450" y="1341438"/>
            <a:ext cx="1008063" cy="792162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0535" name="Object 8"/>
          <p:cNvGraphicFramePr>
            <a:graphicFrameLocks noChangeAspect="1"/>
          </p:cNvGraphicFramePr>
          <p:nvPr/>
        </p:nvGraphicFramePr>
        <p:xfrm>
          <a:off x="1042988" y="1341438"/>
          <a:ext cx="4384675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5" name="公式" r:id="rId3" imgW="1435100" imgH="939800" progId="Equation.3">
                  <p:embed/>
                </p:oleObj>
              </mc:Choice>
              <mc:Fallback>
                <p:oleObj name="公式" r:id="rId3" imgW="1435100" imgH="939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4384675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09" name="Object 12"/>
          <p:cNvGraphicFramePr>
            <a:graphicFrameLocks noChangeAspect="1"/>
          </p:cNvGraphicFramePr>
          <p:nvPr/>
        </p:nvGraphicFramePr>
        <p:xfrm>
          <a:off x="6011863" y="1341438"/>
          <a:ext cx="26638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6" name="公式" r:id="rId5" imgW="926698" imgH="215806" progId="Equation.3">
                  <p:embed/>
                </p:oleObj>
              </mc:Choice>
              <mc:Fallback>
                <p:oleObj name="公式" r:id="rId5" imgW="926698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341438"/>
                        <a:ext cx="26638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187450" y="1341438"/>
            <a:ext cx="4103688" cy="7921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539750" y="1628775"/>
            <a:ext cx="733425" cy="1152525"/>
          </a:xfrm>
          <a:prstGeom prst="curvedRigh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323850" y="1557338"/>
            <a:ext cx="949325" cy="1979612"/>
          </a:xfrm>
          <a:prstGeom prst="curvedRightArrow">
            <a:avLst>
              <a:gd name="adj1" fmla="val 31434"/>
              <a:gd name="adj2" fmla="val 6284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8" name="AutoShape 11"/>
          <p:cNvSpPr>
            <a:spLocks noChangeArrowheads="1"/>
          </p:cNvSpPr>
          <p:nvPr/>
        </p:nvSpPr>
        <p:spPr bwMode="auto">
          <a:xfrm>
            <a:off x="179388" y="1557338"/>
            <a:ext cx="1022350" cy="2590800"/>
          </a:xfrm>
          <a:prstGeom prst="curvedRightArrow">
            <a:avLst>
              <a:gd name="adj1" fmla="val 31395"/>
              <a:gd name="adj2" fmla="val 6276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1258888" y="1341438"/>
            <a:ext cx="936625" cy="2806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1476375" y="765175"/>
            <a:ext cx="1439863" cy="588963"/>
          </a:xfrm>
          <a:prstGeom prst="curvedDownArrow">
            <a:avLst>
              <a:gd name="adj1" fmla="val 48895"/>
              <a:gd name="adj2" fmla="val 97790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1476375" y="549275"/>
            <a:ext cx="2519363" cy="792163"/>
          </a:xfrm>
          <a:prstGeom prst="curvedDownArrow">
            <a:avLst>
              <a:gd name="adj1" fmla="val 48854"/>
              <a:gd name="adj2" fmla="val 9773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1476375" y="333375"/>
            <a:ext cx="3671888" cy="971550"/>
          </a:xfrm>
          <a:prstGeom prst="curvedDownArrow">
            <a:avLst>
              <a:gd name="adj1" fmla="val 48905"/>
              <a:gd name="adj2" fmla="val 9782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5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5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ea typeface="华文楷体" pitchFamily="2" charset="-122"/>
              </a:rPr>
              <a:t>    </a:t>
            </a:r>
            <a:r>
              <a:rPr lang="zh-CN" altLang="en-US" b="1" smtClean="0">
                <a:ea typeface="华文楷体" pitchFamily="2" charset="-122"/>
              </a:rPr>
              <a:t>若实对称矩阵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ea typeface="华文楷体" pitchFamily="2" charset="-122"/>
              </a:rPr>
              <a:t>的顺序主子式都大于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0 </a:t>
            </a:r>
          </a:p>
        </p:txBody>
      </p:sp>
      <p:sp>
        <p:nvSpPr>
          <p:cNvPr id="151555" name="Rectangle 4"/>
          <p:cNvSpPr>
            <a:spLocks noChangeArrowheads="1"/>
          </p:cNvSpPr>
          <p:nvPr/>
        </p:nvSpPr>
        <p:spPr bwMode="auto">
          <a:xfrm>
            <a:off x="1187450" y="1341438"/>
            <a:ext cx="4105275" cy="2808287"/>
          </a:xfrm>
          <a:prstGeom prst="rect">
            <a:avLst/>
          </a:prstGeom>
          <a:solidFill>
            <a:srgbClr val="FFCC00">
              <a:alpha val="30196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1556" name="Rectangle 5"/>
          <p:cNvSpPr>
            <a:spLocks noChangeArrowheads="1"/>
          </p:cNvSpPr>
          <p:nvPr/>
        </p:nvSpPr>
        <p:spPr bwMode="auto">
          <a:xfrm>
            <a:off x="1187450" y="1341438"/>
            <a:ext cx="3024188" cy="2159000"/>
          </a:xfrm>
          <a:prstGeom prst="rect">
            <a:avLst/>
          </a:prstGeom>
          <a:solidFill>
            <a:srgbClr val="FFCC00">
              <a:alpha val="23921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1557" name="Rectangle 6"/>
          <p:cNvSpPr>
            <a:spLocks noChangeArrowheads="1"/>
          </p:cNvSpPr>
          <p:nvPr/>
        </p:nvSpPr>
        <p:spPr bwMode="auto">
          <a:xfrm>
            <a:off x="1187450" y="1341438"/>
            <a:ext cx="1943100" cy="1511300"/>
          </a:xfrm>
          <a:prstGeom prst="rect">
            <a:avLst/>
          </a:prstGeom>
          <a:solidFill>
            <a:srgbClr val="FFCC00">
              <a:alpha val="2901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1558" name="Rectangle 7"/>
          <p:cNvSpPr>
            <a:spLocks noChangeArrowheads="1"/>
          </p:cNvSpPr>
          <p:nvPr/>
        </p:nvSpPr>
        <p:spPr bwMode="auto">
          <a:xfrm>
            <a:off x="1187450" y="1341438"/>
            <a:ext cx="1008063" cy="792162"/>
          </a:xfrm>
          <a:prstGeom prst="rect">
            <a:avLst/>
          </a:prstGeom>
          <a:solidFill>
            <a:srgbClr val="FFCC00">
              <a:alpha val="47058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1559" name="Object 12"/>
          <p:cNvGraphicFramePr>
            <a:graphicFrameLocks noChangeAspect="1"/>
          </p:cNvGraphicFramePr>
          <p:nvPr/>
        </p:nvGraphicFramePr>
        <p:xfrm>
          <a:off x="6011863" y="1341438"/>
          <a:ext cx="26638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69" name="公式" r:id="rId3" imgW="926698" imgH="215806" progId="Equation.3">
                  <p:embed/>
                </p:oleObj>
              </mc:Choice>
              <mc:Fallback>
                <p:oleObj name="公式" r:id="rId3" imgW="926698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341438"/>
                        <a:ext cx="26638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187450" y="2133600"/>
            <a:ext cx="4103688" cy="719138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1476375" y="2349500"/>
            <a:ext cx="733425" cy="1152525"/>
          </a:xfrm>
          <a:prstGeom prst="curvedRigh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1258888" y="2205038"/>
            <a:ext cx="950912" cy="1979612"/>
          </a:xfrm>
          <a:prstGeom prst="curvedRightArrow">
            <a:avLst>
              <a:gd name="adj1" fmla="val 31381"/>
              <a:gd name="adj2" fmla="val 62743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2195513" y="1341438"/>
            <a:ext cx="936625" cy="2808287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2484438" y="1557338"/>
            <a:ext cx="1439862" cy="588962"/>
          </a:xfrm>
          <a:prstGeom prst="curvedDownArrow">
            <a:avLst>
              <a:gd name="adj1" fmla="val 48895"/>
              <a:gd name="adj2" fmla="val 97790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2484438" y="1341438"/>
            <a:ext cx="2519362" cy="790575"/>
          </a:xfrm>
          <a:prstGeom prst="curvedDownArrow">
            <a:avLst>
              <a:gd name="adj1" fmla="val 48952"/>
              <a:gd name="adj2" fmla="val 97933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745100" name="Object 6"/>
          <p:cNvGraphicFramePr>
            <a:graphicFrameLocks noChangeAspect="1"/>
          </p:cNvGraphicFramePr>
          <p:nvPr/>
        </p:nvGraphicFramePr>
        <p:xfrm>
          <a:off x="5724525" y="2276475"/>
          <a:ext cx="30956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70" name="公式" r:id="rId5" imgW="1129810" imgH="215806" progId="Equation.3">
                  <p:embed/>
                </p:oleObj>
              </mc:Choice>
              <mc:Fallback>
                <p:oleObj name="公式" r:id="rId5" imgW="1129810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2276475"/>
                        <a:ext cx="30956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45101" name="Object 13"/>
          <p:cNvGraphicFramePr>
            <a:graphicFrameLocks noChangeAspect="1"/>
          </p:cNvGraphicFramePr>
          <p:nvPr/>
        </p:nvGraphicFramePr>
        <p:xfrm>
          <a:off x="6227763" y="3141663"/>
          <a:ext cx="212248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71" name="公式" r:id="rId7" imgW="774364" imgH="215806" progId="Equation.3">
                  <p:embed/>
                </p:oleObj>
              </mc:Choice>
              <mc:Fallback>
                <p:oleObj name="公式" r:id="rId7" imgW="774364" imgH="21580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141663"/>
                        <a:ext cx="212248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8" name="Object 7"/>
          <p:cNvGraphicFramePr>
            <a:graphicFrameLocks noChangeAspect="1"/>
          </p:cNvGraphicFramePr>
          <p:nvPr/>
        </p:nvGraphicFramePr>
        <p:xfrm>
          <a:off x="971550" y="1341438"/>
          <a:ext cx="4465638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72" name="公式" r:id="rId9" imgW="1397000" imgH="939800" progId="Equation.3">
                  <p:embed/>
                </p:oleObj>
              </mc:Choice>
              <mc:Fallback>
                <p:oleObj name="公式" r:id="rId9" imgW="1397000" imgH="939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41438"/>
                        <a:ext cx="4465638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45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45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74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745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tile tx="0" ty="0" sx="100000" sy="100000" flip="none" algn="tl"/>
        </a:blipFill>
        <a:ln w="508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tile tx="0" ty="0" sx="100000" sy="100000" flip="none" algn="tl"/>
        </a:blipFill>
        <a:ln w="508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/>
          <a:srcRect/>
          <a:tile tx="0" ty="0" sx="100000" sy="100000" flip="none" algn="tl"/>
        </a:blip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/>
          <a:srcRect/>
          <a:tile tx="0" ty="0" sx="100000" sy="100000" flip="none" algn="tl"/>
        </a:blip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80000"/>
          </a:srgbClr>
        </a:solidFill>
        <a:ln w="508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53975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53975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32563</TotalTime>
  <Words>9522</Words>
  <Application>Microsoft Office PowerPoint</Application>
  <PresentationFormat>全屏显示(4:3)</PresentationFormat>
  <Paragraphs>853</Paragraphs>
  <Slides>175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10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175</vt:i4>
      </vt:variant>
    </vt:vector>
  </HeadingPairs>
  <TitlesOfParts>
    <vt:vector size="186" baseType="lpstr">
      <vt:lpstr>Mountain Top</vt:lpstr>
      <vt:lpstr>默认设计模板</vt:lpstr>
      <vt:lpstr>Pixel</vt:lpstr>
      <vt:lpstr>2_默认设计模板</vt:lpstr>
      <vt:lpstr>13_默认设计模板</vt:lpstr>
      <vt:lpstr>2_Mountain Top</vt:lpstr>
      <vt:lpstr>10_默认设计模板</vt:lpstr>
      <vt:lpstr>6_默认设计模板</vt:lpstr>
      <vt:lpstr>7_默认设计模板</vt:lpstr>
      <vt:lpstr>8_默认设计模板</vt:lpstr>
      <vt:lpstr>公式</vt:lpstr>
      <vt:lpstr>高等代数  I 主讲教师 : 高 峡   理科楼 1473W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Principal Component Analysis</vt:lpstr>
      <vt:lpstr>PowerPoint 演示文稿</vt:lpstr>
      <vt:lpstr>PowerPoint 演示文稿</vt:lpstr>
      <vt:lpstr>k 维主子空间的计算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 最后一次不用交</vt:lpstr>
      <vt:lpstr>PowerPoint 演示文稿</vt:lpstr>
      <vt:lpstr>第六章 二次型</vt:lpstr>
      <vt:lpstr>PowerPoint 演示文稿</vt:lpstr>
      <vt:lpstr>PowerPoint 演示文稿</vt:lpstr>
      <vt:lpstr>PowerPoint 演示文稿</vt:lpstr>
      <vt:lpstr>PowerPoint 演示文稿</vt:lpstr>
      <vt:lpstr>二次型的标准型</vt:lpstr>
      <vt:lpstr>对称矩阵的合同标准型</vt:lpstr>
      <vt:lpstr>对称矩阵化标准型的三种方法</vt:lpstr>
      <vt:lpstr>PowerPoint 演示文稿</vt:lpstr>
      <vt:lpstr>PowerPoint 演示文稿</vt:lpstr>
      <vt:lpstr>        </vt:lpstr>
      <vt:lpstr>PowerPoint 演示文稿</vt:lpstr>
      <vt:lpstr>PowerPoint 演示文稿</vt:lpstr>
      <vt:lpstr>PowerPoint 演示文稿</vt:lpstr>
      <vt:lpstr>PowerPoint 演示文稿</vt:lpstr>
      <vt:lpstr> 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化标准型的三种方式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对称矩阵化标准型的三种方法</vt:lpstr>
      <vt:lpstr>成对的初等行、列变换化标准型</vt:lpstr>
      <vt:lpstr>求可逆矩阵 P , 使得 PTA P  =  D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 二次型</vt:lpstr>
      <vt:lpstr>PowerPoint 演示文稿</vt:lpstr>
      <vt:lpstr>PowerPoint 演示文稿</vt:lpstr>
      <vt:lpstr>实二次型都与规范型等价</vt:lpstr>
      <vt:lpstr>PowerPoint 演示文稿</vt:lpstr>
      <vt:lpstr>PowerPoint 演示文稿</vt:lpstr>
      <vt:lpstr>PowerPoint 演示文稿</vt:lpstr>
      <vt:lpstr>实二次型的规范型唯一</vt:lpstr>
      <vt:lpstr>实对称矩阵的合同规范型</vt:lpstr>
      <vt:lpstr>n 级实对称矩阵的合同分类</vt:lpstr>
      <vt:lpstr>第六章 二次型</vt:lpstr>
      <vt:lpstr>正定二次型与正定矩阵</vt:lpstr>
      <vt:lpstr>半正定  =  取值非负</vt:lpstr>
      <vt:lpstr>PowerPoint 演示文稿</vt:lpstr>
      <vt:lpstr>PowerPoint 演示文稿</vt:lpstr>
      <vt:lpstr>PowerPoint 演示文稿</vt:lpstr>
      <vt:lpstr>引理：等价的实二次型有相同的正定性</vt:lpstr>
      <vt:lpstr>规范型的正定性</vt:lpstr>
      <vt:lpstr>等价的实二次型有相同的正定性</vt:lpstr>
      <vt:lpstr>n 级实对称矩阵的合同分类</vt:lpstr>
      <vt:lpstr>等价的实二次型有相同的正定性</vt:lpstr>
      <vt:lpstr>PowerPoint 演示文稿</vt:lpstr>
      <vt:lpstr>PowerPoint 演示文稿</vt:lpstr>
      <vt:lpstr>用顺序主子式判定矩阵正定性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多元函数极值点的判定</vt:lpstr>
      <vt:lpstr>PowerPoint 演示文稿</vt:lpstr>
      <vt:lpstr>多元函数极值点的判定</vt:lpstr>
      <vt:lpstr>Hesse 矩阵的正负惯性指数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图像压缩实验</vt:lpstr>
      <vt:lpstr>秩 K=10 逼近</vt:lpstr>
      <vt:lpstr>秩 K=30 逼近</vt:lpstr>
      <vt:lpstr>秩 K=50 逼近</vt:lpstr>
      <vt:lpstr>秩 K=100 逼近</vt:lpstr>
      <vt:lpstr>PowerPoint 演示文稿</vt:lpstr>
      <vt:lpstr>PowerPoint 演示文稿</vt:lpstr>
      <vt:lpstr>PowerPoint 演示文稿</vt:lpstr>
      <vt:lpstr>用 Matlab 计算特征值与特征向量</vt:lpstr>
      <vt:lpstr>Eigenvectors and Eigenvalues in Matlab </vt:lpstr>
      <vt:lpstr>PowerPoint 演示文稿</vt:lpstr>
      <vt:lpstr>PowerPoint 演示文稿</vt:lpstr>
      <vt:lpstr>用 Matlab 计算主方向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Happy New year</vt:lpstr>
      <vt:lpstr>Linear Discriminant Analysis (LDA)</vt:lpstr>
      <vt:lpstr>PowerPoint 演示文稿</vt:lpstr>
      <vt:lpstr>PowerPoint 演示文稿</vt:lpstr>
      <vt:lpstr>PowerPoint 演示文稿</vt:lpstr>
      <vt:lpstr>PowerPoint 演示文稿</vt:lpstr>
      <vt:lpstr>二次型的等价与矩阵的合同</vt:lpstr>
      <vt:lpstr>PowerPoint 演示文稿</vt:lpstr>
      <vt:lpstr>PowerPoint 演示文稿</vt:lpstr>
      <vt:lpstr>PowerPoint 演示文稿</vt:lpstr>
      <vt:lpstr>Quiz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引理：等价的实二次型有相同的正定性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线性代数（B）         Linear  Algebra</dc:title>
  <dc:creator>user</dc:creator>
  <cp:lastModifiedBy>admin</cp:lastModifiedBy>
  <cp:revision>802</cp:revision>
  <dcterms:created xsi:type="dcterms:W3CDTF">2006-07-01T03:17:13Z</dcterms:created>
  <dcterms:modified xsi:type="dcterms:W3CDTF">2019-01-06T13:32:59Z</dcterms:modified>
</cp:coreProperties>
</file>